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1" r:id="rId12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933" autoAdjust="0"/>
    <p:restoredTop sz="94660"/>
  </p:normalViewPr>
  <p:slideViewPr>
    <p:cSldViewPr snapToGrid="0">
      <p:cViewPr varScale="1">
        <p:scale>
          <a:sx n="53" d="100"/>
          <a:sy n="53" d="100"/>
        </p:scale>
        <p:origin x="67" y="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9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E5B6A2-A7C9-4432-8F85-58E95005B6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262C5-3BAA-4912-A075-F927F11929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94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73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9F9E9-DFFA-4ADF-A327-7FB2CE294541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E26C1-D58F-44A1-B616-E365AC7B21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DE26C1-D58F-44A1-B616-E365AC7B21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4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61487-3C62-4D2C-9373-2D597BB46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A4C197-C3FD-44AD-973B-17E49155B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5B5E4-CB1E-41C4-9888-2DE523E0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45FE92-02F0-4274-8447-60ADA7557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B8927-D9AA-42E6-9AA0-DEC625CF2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710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873C4-19D4-4021-ABF3-ECA3D2E7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493C12-94B4-4C35-BE58-C0A7D805C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25CD5-879E-45D3-BBC0-8ACEBFB15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34F84-CDFF-472A-83DB-3C88B19DF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F138F-BF2F-4A8F-8537-0CC36ACFE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3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DCA3DC-C5A7-4814-8727-805C09718B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4AB407-8A2D-4850-BC7B-3506BBA29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036DF-0A9D-44CC-BC00-E858F93B9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84543D-2075-437C-9918-BDDD51A81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D0A1EF-7054-4E9C-8601-9FBFB4CED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022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BA2E6-3DDE-455A-B571-3BDBE13BE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03B0-6C05-47AC-938A-F99716E155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D9C53A-2510-46CA-B1D7-341D50470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471C5-8FC5-4637-BAF5-E278CB561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96D370-A0A5-4070-8A13-B648A97D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23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A0706-6F67-4D04-A4E0-7F06C3BB0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8ECA67-AE41-4029-8CE0-3D0F400B86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25993-6AD8-42E2-BBDC-AFC2C746E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6DB1D-4199-4F76-8FEE-B677A3CE3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99977-AB67-4E1E-8110-923A43895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8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6B6A5-C5E0-4B42-A669-10EE52EBD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FFC30-0B2A-4508-B468-813412D12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31F0CB-5DBA-4958-8FE4-2A8A723482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1E7F12-B2DF-4826-8A00-4C93D23D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26AF1A-2FCA-4939-8A18-5FC74B89E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86644-3AA4-4B29-B539-9DF5B3753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22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60F3A5-FC68-4DB8-8D92-EF7C43690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71085-42F1-4C9A-981B-665AE09505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ECB5E-F3BA-4F40-8CF4-95FBC37FB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73B790-176F-4146-BC1C-0545EC9D20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C83E504-B65D-4EAB-8205-5555EB4024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455FDA-22E9-42B8-AC08-B2F459CE9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67EE75-9882-471C-BCDC-75E803C7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E179DFD-F138-4D41-9ACF-53DD3C427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39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67E83-9BA7-4D81-916B-B0D38007E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D5FE3C-A95E-40F9-8BA7-4C6D00B9A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5806FC-65D0-4F56-9FD7-B826766B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2E8F4-6205-463F-8B64-29B5EC7FD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85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FD05002-B093-4542-BD14-34B5814AA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6DFEB7-8E1E-41C8-9B67-25E279786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A7948F-0272-4512-A9BB-86A7FE3C2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6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1A4CC-4155-470B-BF06-53E6B94E2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A9269-331E-4642-8CFB-C72B56E92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04CBBC-57C9-461B-BE0D-F8979EEF36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282BFB-95F0-4308-AB83-A1B1F1B16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0D810A-E336-4B34-8379-D3E0E646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2C1ED1-702D-4C3E-BE44-41F6B69FE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42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1A64-D866-4EC9-8788-5B319B7D3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6BC85E-3525-45BC-9877-7BA7CF097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1F756-BD49-4102-818C-7263740C3F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47086-99B9-48CA-941E-6454C919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87943B-89DF-41FE-852C-BDE0CABFF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939D1F-BC67-4207-8E44-04E1CF203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110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4A9F79-8D2E-4EB5-B627-41F397D1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D9913-F4CB-4E8B-90EC-0D56FB543B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68BCF-76BE-4D0F-83C6-12E507ADBB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FA99B-2BBD-4C59-B972-9495771F1A18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AB23E-88FB-4870-8A82-8824C749DE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7789E-80A0-419D-AE10-1D2B2BB4E7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02D88-DBB6-4C94-A27C-749220CCC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163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ird&#10;&#10;Description automatically generated">
            <a:extLst>
              <a:ext uri="{FF2B5EF4-FFF2-40B4-BE49-F238E27FC236}">
                <a16:creationId xmlns:a16="http://schemas.microsoft.com/office/drawing/2014/main" id="{614142FE-F9C9-4BE1-94AB-0DA57A96F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7229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3AC86E2-54E2-42E7-B546-81F8868A7AC9}"/>
              </a:ext>
            </a:extLst>
          </p:cNvPr>
          <p:cNvSpPr/>
          <p:nvPr/>
        </p:nvSpPr>
        <p:spPr>
          <a:xfrm>
            <a:off x="2238375" y="1181100"/>
            <a:ext cx="771525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WARREN COUNTY OHIO BEEKEEPERS</a:t>
            </a:r>
          </a:p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VARROA &amp; SMALL HIVE BEETLE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DETECTION &amp;CONTROL</a:t>
            </a:r>
          </a:p>
        </p:txBody>
      </p:sp>
    </p:spTree>
    <p:extLst>
      <p:ext uri="{BB962C8B-B14F-4D97-AF65-F5344CB8AC3E}">
        <p14:creationId xmlns:p14="http://schemas.microsoft.com/office/powerpoint/2010/main" val="113497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5"/>
    </mc:Choice>
    <mc:Fallback xmlns="">
      <p:transition spd="slow" advTm="442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BA1269-7BFB-4334-9A9C-4DF2F4B1477D}"/>
              </a:ext>
            </a:extLst>
          </p:cNvPr>
          <p:cNvSpPr/>
          <p:nvPr/>
        </p:nvSpPr>
        <p:spPr>
          <a:xfrm>
            <a:off x="4314551" y="0"/>
            <a:ext cx="356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RESOURCES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084697-6C7A-4C62-84AD-DC1D1E281C15}"/>
              </a:ext>
            </a:extLst>
          </p:cNvPr>
          <p:cNvSpPr txBox="1"/>
          <p:nvPr/>
        </p:nvSpPr>
        <p:spPr>
          <a:xfrm>
            <a:off x="2449040" y="1948542"/>
            <a:ext cx="7293920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WARREN COUNTY OHIO BEEKEEPERS</a:t>
            </a:r>
          </a:p>
          <a:p>
            <a:r>
              <a:rPr lang="en-US" sz="2400" b="1" dirty="0">
                <a:solidFill>
                  <a:schemeClr val="accent1"/>
                </a:solidFill>
              </a:rPr>
              <a:t>Warrencountybeekeepers.org </a:t>
            </a:r>
          </a:p>
          <a:p>
            <a:endParaRPr lang="en-US" sz="2400" b="1" dirty="0"/>
          </a:p>
          <a:p>
            <a:r>
              <a:rPr lang="en-US" sz="2400" b="1" dirty="0"/>
              <a:t>OHIO STATE BEEKEEPERS ASSOCIATION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Ohiostatebeekeepers.org</a:t>
            </a:r>
          </a:p>
          <a:p>
            <a:endParaRPr lang="en-US" sz="2400" b="1" dirty="0"/>
          </a:p>
          <a:p>
            <a:r>
              <a:rPr lang="en-US" sz="2400" b="1" dirty="0"/>
              <a:t>HONEYBEE HEALTH COALITION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Honeybeehealthcoalition.org</a:t>
            </a:r>
          </a:p>
          <a:p>
            <a:endParaRPr lang="en-US" sz="2400" b="1" dirty="0"/>
          </a:p>
          <a:p>
            <a:r>
              <a:rPr lang="en-US" sz="2400" b="1" dirty="0"/>
              <a:t>UNIVSERSITY OF GUELPH HONEYBEE RESEARCH CENTER</a:t>
            </a:r>
          </a:p>
          <a:p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Uoguelph.ca/honeybee/videos</a:t>
            </a:r>
          </a:p>
        </p:txBody>
      </p:sp>
    </p:spTree>
    <p:extLst>
      <p:ext uri="{BB962C8B-B14F-4D97-AF65-F5344CB8AC3E}">
        <p14:creationId xmlns:p14="http://schemas.microsoft.com/office/powerpoint/2010/main" val="27860406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2D16C37-1182-4853-9887-DBA4B9884F17}"/>
              </a:ext>
            </a:extLst>
          </p:cNvPr>
          <p:cNvSpPr/>
          <p:nvPr/>
        </p:nvSpPr>
        <p:spPr>
          <a:xfrm>
            <a:off x="3845544" y="0"/>
            <a:ext cx="4500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IMPORTANT TAKE AWAYS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E0B57C-F983-4B42-8E81-906E54ADD82D}"/>
              </a:ext>
            </a:extLst>
          </p:cNvPr>
          <p:cNvSpPr txBox="1"/>
          <p:nvPr/>
        </p:nvSpPr>
        <p:spPr>
          <a:xfrm>
            <a:off x="2112346" y="2459504"/>
            <a:ext cx="796730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“YOU CAN NEVER TELL WITH BEES”</a:t>
            </a:r>
          </a:p>
          <a:p>
            <a:pPr algn="ctr"/>
            <a:r>
              <a:rPr lang="en-US" sz="2400" b="1" dirty="0"/>
              <a:t> WINNIE THE POOH – 1924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“THERE ARE ABSOLUTLEY NO ABSOLUTES WITH HONEYBEES”</a:t>
            </a:r>
          </a:p>
          <a:p>
            <a:pPr algn="ctr"/>
            <a:r>
              <a:rPr lang="en-US" sz="2400" b="1" dirty="0"/>
              <a:t>GEOFF HULTGREN -2017 (THE YEAR I GOT MY FIRST COLONY)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2C3AE1-0E50-483F-B04A-1BCE6774A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6" y="454605"/>
            <a:ext cx="3637462" cy="206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4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honeycomb&#10;&#10;Description automatically generated">
            <a:extLst>
              <a:ext uri="{FF2B5EF4-FFF2-40B4-BE49-F238E27FC236}">
                <a16:creationId xmlns:a16="http://schemas.microsoft.com/office/drawing/2014/main" id="{63F858BF-A198-45C6-872F-79FC0A8DF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914" y="180521"/>
            <a:ext cx="3643104" cy="73154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132D6B9-F280-4A7F-87F3-678C936454F1}"/>
              </a:ext>
            </a:extLst>
          </p:cNvPr>
          <p:cNvSpPr txBox="1"/>
          <p:nvPr/>
        </p:nvSpPr>
        <p:spPr>
          <a:xfrm>
            <a:off x="599050" y="1538488"/>
            <a:ext cx="2270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VARROA DESTRUCTOR</a:t>
            </a:r>
          </a:p>
        </p:txBody>
      </p:sp>
    </p:spTree>
    <p:extLst>
      <p:ext uri="{BB962C8B-B14F-4D97-AF65-F5344CB8AC3E}">
        <p14:creationId xmlns:p14="http://schemas.microsoft.com/office/powerpoint/2010/main" val="32284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35"/>
    </mc:Choice>
    <mc:Fallback xmlns="">
      <p:transition spd="slow" advTm="413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C85FCD0-B052-4525-98D2-2113ED414CBF}"/>
              </a:ext>
            </a:extLst>
          </p:cNvPr>
          <p:cNvSpPr/>
          <p:nvPr/>
        </p:nvSpPr>
        <p:spPr>
          <a:xfrm>
            <a:off x="1483360" y="0"/>
            <a:ext cx="9225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VARROA DESTRUCTOR ARE: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3CD2FF-9057-467E-BEA7-538837EA82DD}"/>
              </a:ext>
            </a:extLst>
          </p:cNvPr>
          <p:cNvSpPr txBox="1"/>
          <p:nvPr/>
        </p:nvSpPr>
        <p:spPr>
          <a:xfrm>
            <a:off x="1939146" y="753036"/>
            <a:ext cx="831370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lvl="2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1200150" lvl="2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1200150" lvl="2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1200150" lvl="2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PHORETIC –HITCH RIDES ON WORKER BEES TO GAIN ACCESS TO HIVE</a:t>
            </a:r>
          </a:p>
          <a:p>
            <a:pPr algn="ctr"/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PARASITIC DISEASE VECTORS (THINK TICKS ON HUMANS)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ON EVERY CONTENENT IN THE WORLD </a:t>
            </a:r>
            <a:r>
              <a:rPr lang="en-US" sz="2000" b="1" u="sng" dirty="0"/>
              <a:t> EXCEPT</a:t>
            </a:r>
            <a:r>
              <a:rPr lang="en-US" sz="2000" b="1" dirty="0"/>
              <a:t> ANTARTICA AND AUSTRALIA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ONE REASON FOR COLONY COLLAPSE DISORDER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ARGUABLY THE MOST SERIOUS THREAT TO HONEYBEES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ARE IN EVERY HIVE (INCLUDING YOURS)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sz="2000" b="1" dirty="0"/>
          </a:p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en-US" sz="2000" b="1" dirty="0"/>
              <a:t>IF NOT CONTROLLED, FATAL TO YOUR HIVES – THEN YOUR NEIGHBORS!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069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68"/>
    </mc:Choice>
    <mc:Fallback xmlns="">
      <p:transition spd="slow" advTm="219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A7A0FE7-7208-4975-AA3D-3B2367C22E01}"/>
              </a:ext>
            </a:extLst>
          </p:cNvPr>
          <p:cNvSpPr/>
          <p:nvPr/>
        </p:nvSpPr>
        <p:spPr>
          <a:xfrm>
            <a:off x="2902884" y="300335"/>
            <a:ext cx="63862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SAMPLING METHODS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CB7DA0-1CAD-46D6-B525-41DA2E84D4A4}"/>
              </a:ext>
            </a:extLst>
          </p:cNvPr>
          <p:cNvSpPr txBox="1"/>
          <p:nvPr/>
        </p:nvSpPr>
        <p:spPr>
          <a:xfrm>
            <a:off x="3939091" y="2427194"/>
            <a:ext cx="5013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POWDERED SUGAR ROLL</a:t>
            </a:r>
          </a:p>
          <a:p>
            <a:pPr algn="ctr"/>
            <a:r>
              <a:rPr lang="en-US" sz="2400" b="1" dirty="0"/>
              <a:t>NOT AS ACCURATE – BUT DOESN’T KILL BEES</a:t>
            </a:r>
          </a:p>
          <a:p>
            <a:pPr algn="ctr"/>
            <a:r>
              <a:rPr lang="en-US" sz="2400" b="1" dirty="0"/>
              <a:t>STICKY BOARD</a:t>
            </a:r>
          </a:p>
          <a:p>
            <a:pPr algn="ctr"/>
            <a:r>
              <a:rPr lang="en-US" sz="2400" b="1" dirty="0"/>
              <a:t>LEAST ACCURATE AND LEAST INVASIVE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SAMPLING SHOULD BE DONE ABOUT FOUR TIMES A YEAR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59D391-D6D4-49A7-93A8-28A11032C9E7}"/>
              </a:ext>
            </a:extLst>
          </p:cNvPr>
          <p:cNvSpPr txBox="1"/>
          <p:nvPr/>
        </p:nvSpPr>
        <p:spPr>
          <a:xfrm>
            <a:off x="3740669" y="1223665"/>
            <a:ext cx="4007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ALCOHOL WASH</a:t>
            </a:r>
          </a:p>
          <a:p>
            <a:pPr algn="ctr"/>
            <a:r>
              <a:rPr lang="en-US" sz="2400" b="1" dirty="0"/>
              <a:t>MOST ACCURATE – KILLS BEES</a:t>
            </a:r>
          </a:p>
        </p:txBody>
      </p:sp>
      <p:pic>
        <p:nvPicPr>
          <p:cNvPr id="5" name="Picture 4" descr="A hand holding a cup&#10;&#10;Description automatically generated">
            <a:extLst>
              <a:ext uri="{FF2B5EF4-FFF2-40B4-BE49-F238E27FC236}">
                <a16:creationId xmlns:a16="http://schemas.microsoft.com/office/drawing/2014/main" id="{33090774-241B-4661-B8FD-24D5DB194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72245" y="0"/>
            <a:ext cx="2421076" cy="3897085"/>
          </a:xfrm>
          <a:prstGeom prst="rect">
            <a:avLst/>
          </a:prstGeom>
        </p:spPr>
      </p:pic>
      <p:pic>
        <p:nvPicPr>
          <p:cNvPr id="8" name="Picture 7" descr="A picture containing grass, building, green, sitting&#10;&#10;Description automatically generated">
            <a:extLst>
              <a:ext uri="{FF2B5EF4-FFF2-40B4-BE49-F238E27FC236}">
                <a16:creationId xmlns:a16="http://schemas.microsoft.com/office/drawing/2014/main" id="{68BAD2C7-43AD-45F3-BBE5-D28F06E19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4239577"/>
            <a:ext cx="3568640" cy="267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71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FF7F1A8-A69F-4BF9-962B-9AA828FEBE04}"/>
              </a:ext>
            </a:extLst>
          </p:cNvPr>
          <p:cNvSpPr/>
          <p:nvPr/>
        </p:nvSpPr>
        <p:spPr>
          <a:xfrm>
            <a:off x="2860435" y="90023"/>
            <a:ext cx="64711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TREATMENT OPTIONS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25A494-B077-449B-9466-A64459890E20}"/>
              </a:ext>
            </a:extLst>
          </p:cNvPr>
          <p:cNvSpPr txBox="1"/>
          <p:nvPr/>
        </p:nvSpPr>
        <p:spPr>
          <a:xfrm>
            <a:off x="1214087" y="2722418"/>
            <a:ext cx="9764661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DOING NOTHING IS </a:t>
            </a:r>
            <a:r>
              <a:rPr lang="en-US" sz="2400" b="1" u="sng" dirty="0"/>
              <a:t>NOT </a:t>
            </a:r>
            <a:r>
              <a:rPr lang="en-US" sz="2400" b="1" dirty="0"/>
              <a:t>AN OPTION!</a:t>
            </a:r>
          </a:p>
          <a:p>
            <a:endParaRPr lang="en-US" sz="2400" b="1" dirty="0"/>
          </a:p>
          <a:p>
            <a:endParaRPr lang="en-US" sz="2400" b="1" u="sng" dirty="0"/>
          </a:p>
          <a:p>
            <a:pPr algn="ctr"/>
            <a:r>
              <a:rPr lang="en-US" sz="2400" b="1" dirty="0"/>
              <a:t>THERE ARE SEVERAL WAYS TO TREAT FOR VARROA MITES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ANY TREATMENT METHOD WILL HAVE A DOWNSIDE – CHOOSE CAREFULLY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MAY HAVE TO TREAT MORE THAN ONCE.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400" b="1" dirty="0"/>
              <a:t>INTEGRATED PEST MANAGEMENT (IPM)</a:t>
            </a:r>
          </a:p>
        </p:txBody>
      </p:sp>
      <p:pic>
        <p:nvPicPr>
          <p:cNvPr id="8" name="Picture 7" descr="A cup of coffee on a table&#10;&#10;Description automatically generated">
            <a:extLst>
              <a:ext uri="{FF2B5EF4-FFF2-40B4-BE49-F238E27FC236}">
                <a16:creationId xmlns:a16="http://schemas.microsoft.com/office/drawing/2014/main" id="{25AA0663-9DF2-41FE-906D-C901B31AE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69" y="897189"/>
            <a:ext cx="3345331" cy="23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3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90A1DC-1222-41FE-A5EF-93B8E0E4966A}"/>
              </a:ext>
            </a:extLst>
          </p:cNvPr>
          <p:cNvSpPr/>
          <p:nvPr/>
        </p:nvSpPr>
        <p:spPr>
          <a:xfrm>
            <a:off x="2380998" y="346760"/>
            <a:ext cx="743000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TREATMENT RESOURCES</a:t>
            </a:r>
          </a:p>
          <a:p>
            <a:pPr algn="ctr"/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F17748-E0F8-4E5D-923D-76ACE8DD4558}"/>
              </a:ext>
            </a:extLst>
          </p:cNvPr>
          <p:cNvSpPr txBox="1"/>
          <p:nvPr/>
        </p:nvSpPr>
        <p:spPr>
          <a:xfrm>
            <a:off x="2136466" y="1736364"/>
            <a:ext cx="75200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HONEYBEE HEALTH COALITION</a:t>
            </a:r>
          </a:p>
          <a:p>
            <a:r>
              <a:rPr lang="en-US" sz="2400" b="1" dirty="0"/>
              <a:t>TOOLS  FOR VARROA MANAGEMENT</a:t>
            </a:r>
          </a:p>
          <a:p>
            <a:endParaRPr lang="en-US" sz="2400" b="1" dirty="0"/>
          </a:p>
          <a:p>
            <a:r>
              <a:rPr lang="en-US" sz="2400" b="1" dirty="0"/>
              <a:t>EXPLAINS THE DIFFERENT SAMPLING METHODS</a:t>
            </a:r>
          </a:p>
          <a:p>
            <a:endParaRPr lang="en-US" sz="2400" b="1" dirty="0"/>
          </a:p>
          <a:p>
            <a:r>
              <a:rPr lang="en-US" sz="2400" b="1" dirty="0"/>
              <a:t>VARROA MANAGEMENT DECISION TOOL </a:t>
            </a:r>
          </a:p>
          <a:p>
            <a:endParaRPr lang="en-US" sz="2400" b="1" dirty="0"/>
          </a:p>
          <a:p>
            <a:r>
              <a:rPr lang="en-US" sz="2400" b="1" dirty="0"/>
              <a:t>EXPLAINS TREATMENT OPTIONS AND SIDE EFFECTS</a:t>
            </a:r>
          </a:p>
          <a:p>
            <a:endParaRPr lang="en-US" sz="2400" b="1" dirty="0"/>
          </a:p>
          <a:p>
            <a:r>
              <a:rPr lang="en-US" sz="2400" b="1" dirty="0"/>
              <a:t>Honeybeehealthcoalition.org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A0AC266-3036-4288-ABCF-C6DB4F65F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2006" y="3998521"/>
            <a:ext cx="2421882" cy="263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4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E719A5D-AC2A-4BC2-A9EA-245B827D4C88}"/>
              </a:ext>
            </a:extLst>
          </p:cNvPr>
          <p:cNvSpPr/>
          <p:nvPr/>
        </p:nvSpPr>
        <p:spPr>
          <a:xfrm>
            <a:off x="3012624" y="167759"/>
            <a:ext cx="61667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SMALL HIVE BEETLES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</a:endParaRPr>
          </a:p>
        </p:txBody>
      </p:sp>
      <p:pic>
        <p:nvPicPr>
          <p:cNvPr id="5" name="Picture 4" descr="A insect on the ground&#10;&#10;Description automatically generated">
            <a:extLst>
              <a:ext uri="{FF2B5EF4-FFF2-40B4-BE49-F238E27FC236}">
                <a16:creationId xmlns:a16="http://schemas.microsoft.com/office/drawing/2014/main" id="{7E76AB50-B211-41F3-A868-ADD966FD6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600" y="1091089"/>
            <a:ext cx="3966800" cy="211194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5BA953-10CA-49C0-BB5E-F4C2EE2F799F}"/>
              </a:ext>
            </a:extLst>
          </p:cNvPr>
          <p:cNvSpPr txBox="1"/>
          <p:nvPr/>
        </p:nvSpPr>
        <p:spPr>
          <a:xfrm>
            <a:off x="2814493" y="3790950"/>
            <a:ext cx="78395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IF VARROA ARE LIKE TICKS HIVE BEETLES ARE LIKE  ROACHES</a:t>
            </a:r>
          </a:p>
        </p:txBody>
      </p:sp>
    </p:spTree>
    <p:extLst>
      <p:ext uri="{BB962C8B-B14F-4D97-AF65-F5344CB8AC3E}">
        <p14:creationId xmlns:p14="http://schemas.microsoft.com/office/powerpoint/2010/main" val="2265915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41C8EF-DC0C-4F74-BDDB-8F7454BFDCBD}"/>
              </a:ext>
            </a:extLst>
          </p:cNvPr>
          <p:cNvSpPr txBox="1"/>
          <p:nvPr/>
        </p:nvSpPr>
        <p:spPr>
          <a:xfrm>
            <a:off x="2393961" y="1353312"/>
            <a:ext cx="748422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NOT AS SERIOUS A PROBLEM IN A </a:t>
            </a:r>
            <a:r>
              <a:rPr lang="en-US" sz="2400" b="1" u="sng" dirty="0"/>
              <a:t>STRONG</a:t>
            </a:r>
            <a:r>
              <a:rPr lang="en-US" sz="2400" b="1" dirty="0"/>
              <a:t> COLONY</a:t>
            </a:r>
          </a:p>
          <a:p>
            <a:endParaRPr lang="en-US" sz="2400" b="1" dirty="0"/>
          </a:p>
          <a:p>
            <a:r>
              <a:rPr lang="en-US" sz="2400" b="1" dirty="0"/>
              <a:t>WILL HASTEN COLONY COLLAPSE IN WEAK COLONIES,</a:t>
            </a:r>
          </a:p>
          <a:p>
            <a:r>
              <a:rPr lang="en-US" sz="2400" b="1" dirty="0"/>
              <a:t>SUCH AS NEW PACKAGES AND NUCS, IF LEFT UNCHECKED</a:t>
            </a:r>
          </a:p>
          <a:p>
            <a:endParaRPr lang="en-US" sz="2400" b="1" dirty="0"/>
          </a:p>
          <a:p>
            <a:r>
              <a:rPr lang="en-US" sz="2400" b="1" dirty="0"/>
              <a:t>EASIER TO DETECT THAN  VARROA</a:t>
            </a:r>
          </a:p>
          <a:p>
            <a:endParaRPr lang="en-US" sz="2400" b="1" dirty="0"/>
          </a:p>
          <a:p>
            <a:endParaRPr lang="en-US" sz="2400" b="1" dirty="0"/>
          </a:p>
        </p:txBody>
      </p:sp>
      <p:pic>
        <p:nvPicPr>
          <p:cNvPr id="4" name="Picture 3" descr="A picture containing building, sitting, wooden, small&#10;&#10;Description automatically generated">
            <a:extLst>
              <a:ext uri="{FF2B5EF4-FFF2-40B4-BE49-F238E27FC236}">
                <a16:creationId xmlns:a16="http://schemas.microsoft.com/office/drawing/2014/main" id="{44574FB1-E9FB-411A-81D5-7D0C0A52BF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182311" y="2841234"/>
            <a:ext cx="3152639" cy="48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2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7F5AFA-BAE1-45E2-872E-EE0E66754C2A}"/>
              </a:ext>
            </a:extLst>
          </p:cNvPr>
          <p:cNvSpPr/>
          <p:nvPr/>
        </p:nvSpPr>
        <p:spPr>
          <a:xfrm>
            <a:off x="1542093" y="0"/>
            <a:ext cx="91078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TREATMENT OPTIONS FOR SHB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E2228B-6081-47E7-8DF2-0F7E1F7624DC}"/>
              </a:ext>
            </a:extLst>
          </p:cNvPr>
          <p:cNvSpPr txBox="1"/>
          <p:nvPr/>
        </p:nvSpPr>
        <p:spPr>
          <a:xfrm>
            <a:off x="1031602" y="1775936"/>
            <a:ext cx="1012879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BEES WILL CHASE SHB TO UPPER CORNERS OF HIVE BOX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SWIFFER SHEETS</a:t>
            </a:r>
          </a:p>
          <a:p>
            <a:pPr algn="ctr"/>
            <a:r>
              <a:rPr lang="en-US" sz="2400" dirty="0"/>
              <a:t>ALSO WILL TRAP BEES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COMMERCIALLY PURCHASED BEETLE TRAPS</a:t>
            </a:r>
          </a:p>
          <a:p>
            <a:pPr algn="ctr"/>
            <a:r>
              <a:rPr lang="en-US" sz="2400" dirty="0"/>
              <a:t>DISPOSABLE/REUSABLE</a:t>
            </a:r>
          </a:p>
          <a:p>
            <a:pPr algn="ctr"/>
            <a:r>
              <a:rPr lang="en-US" sz="2400" dirty="0"/>
              <a:t>MESSY - KILLING AGENT USUALLY MINERAL OR VEGETABLE OIL</a:t>
            </a:r>
          </a:p>
          <a:p>
            <a:pPr algn="ctr"/>
            <a:r>
              <a:rPr lang="en-US" sz="2400" dirty="0"/>
              <a:t>I HAVE BEEN USING PICKLING LIME AS KILLING AGENT – LESS MESSY.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AN INFESTATTION OF SHB CAN CAUSE BEES TO ABSCOND</a:t>
            </a:r>
          </a:p>
          <a:p>
            <a:pPr algn="ctr"/>
            <a:r>
              <a:rPr lang="en-US" sz="2400" dirty="0"/>
              <a:t>(YOU WOULDN’T LIVE WITH A ROACH INFESTATION WOULD YOU?)</a:t>
            </a:r>
          </a:p>
        </p:txBody>
      </p:sp>
    </p:spTree>
    <p:extLst>
      <p:ext uri="{BB962C8B-B14F-4D97-AF65-F5344CB8AC3E}">
        <p14:creationId xmlns:p14="http://schemas.microsoft.com/office/powerpoint/2010/main" val="3407629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|2.6|3|2.3|3.4|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376</Words>
  <Application>Microsoft Office PowerPoint</Application>
  <PresentationFormat>Widescreen</PresentationFormat>
  <Paragraphs>94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Hultgren</dc:creator>
  <cp:lastModifiedBy>Geoffrey Hultgren</cp:lastModifiedBy>
  <cp:revision>71</cp:revision>
  <cp:lastPrinted>2020-01-14T03:43:15Z</cp:lastPrinted>
  <dcterms:created xsi:type="dcterms:W3CDTF">2020-01-03T21:04:20Z</dcterms:created>
  <dcterms:modified xsi:type="dcterms:W3CDTF">2022-01-13T20:49:27Z</dcterms:modified>
</cp:coreProperties>
</file>