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9" r:id="rId32"/>
    <p:sldId id="280" r:id="rId33"/>
    <p:sldId id="289" r:id="rId34"/>
    <p:sldId id="290" r:id="rId35"/>
    <p:sldId id="291" r:id="rId3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45075D-DCA3-4E52-BD6C-3659D302D345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CFD6AAA-5779-4939-BCD2-724D11AF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34372"/>
          </a:xfrm>
        </p:spPr>
        <p:txBody>
          <a:bodyPr/>
          <a:lstStyle/>
          <a:p>
            <a:r>
              <a:rPr lang="en-US" dirty="0" smtClean="0"/>
              <a:t>Honey Bee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225336"/>
            <a:ext cx="10058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– when – why &amp; how of feeding honey bees</a:t>
            </a:r>
          </a:p>
          <a:p>
            <a:r>
              <a:rPr lang="en-US" sz="2800" dirty="0" smtClean="0"/>
              <a:t>Gary keuffer</a:t>
            </a:r>
          </a:p>
          <a:p>
            <a:r>
              <a:rPr lang="en-US" sz="2800" dirty="0" smtClean="0"/>
              <a:t>Brown county beekeepers association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609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4873"/>
          </a:xfrm>
        </p:spPr>
        <p:txBody>
          <a:bodyPr/>
          <a:lstStyle/>
          <a:p>
            <a:r>
              <a:rPr lang="en-US" dirty="0" smtClean="0"/>
              <a:t>Nectar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04109"/>
            <a:ext cx="10058400" cy="456368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500" dirty="0" smtClean="0"/>
              <a:t>Nectar is processed into honey.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dirty="0" smtClean="0"/>
              <a:t>Sugar content in nectar ranges between 4% to 60% based on floral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dirty="0" smtClean="0"/>
              <a:t>Nectar and sugar concentrations between 30% to 50% maximize collection response.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dirty="0" smtClean="0"/>
              <a:t>Sugars in nectar – in order of preference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Sucrose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Glucose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Fructose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dirty="0" smtClean="0"/>
              <a:t>Honey nectar is converted by enzymes allowing sucrose to be inverted into glucose and fructose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 </a:t>
            </a:r>
            <a:r>
              <a:rPr lang="en-US" sz="2500" dirty="0" smtClean="0"/>
              <a:t>Honey is 95% to 99% glucose and fructose.</a:t>
            </a:r>
          </a:p>
          <a:p>
            <a:pPr marL="20116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6313"/>
          </a:xfrm>
        </p:spPr>
        <p:txBody>
          <a:bodyPr/>
          <a:lstStyle/>
          <a:p>
            <a:r>
              <a:rPr lang="en-US" dirty="0" smtClean="0"/>
              <a:t>Honey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53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 Annual honey consumption per hive can be as high as 15  </a:t>
            </a:r>
            <a:br>
              <a:rPr lang="en-US" sz="2800" dirty="0" smtClean="0"/>
            </a:br>
            <a:r>
              <a:rPr lang="en-US" sz="2800" dirty="0" smtClean="0"/>
              <a:t>  gallons or 150 pounds a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1 worker requires 14 mg sugar / day. (Note: 1 teaspoon   </a:t>
            </a:r>
            <a:br>
              <a:rPr lang="en-US" sz="2800" dirty="0" smtClean="0"/>
            </a:br>
            <a:r>
              <a:rPr lang="en-US" sz="2800" dirty="0" smtClean="0"/>
              <a:t>  contains 4000 mg)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50,000 worker  colony requires 1 pound of sugar or 0.5 gal of </a:t>
            </a:r>
            <a:br>
              <a:rPr lang="en-US" sz="2800" dirty="0" smtClean="0"/>
            </a:br>
            <a:r>
              <a:rPr lang="en-US" sz="2800" dirty="0" smtClean="0"/>
              <a:t> 1:1 light syrup / day for adult bees.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50,000 worker colony requires 350 pounds of sugar / year.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04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22" y="286603"/>
            <a:ext cx="10357658" cy="1060059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1845733"/>
            <a:ext cx="10357658" cy="449687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3000" dirty="0" smtClean="0"/>
              <a:t>Dilute honey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Maintain humidity within the hive.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Maintain temperature in the brood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Larval food contains up to 66% water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 smtClean="0"/>
              <a:t> Source </a:t>
            </a:r>
            <a:r>
              <a:rPr lang="en-US" sz="3000" dirty="0"/>
              <a:t>of </a:t>
            </a:r>
            <a:r>
              <a:rPr lang="en-US" sz="3000" dirty="0" smtClean="0"/>
              <a:t>minerals</a:t>
            </a:r>
            <a:endParaRPr lang="en-US" sz="3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/>
              <a:t>Bees collect but do not </a:t>
            </a:r>
            <a:r>
              <a:rPr lang="en-US" sz="3000" dirty="0" smtClean="0"/>
              <a:t>store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Collect as needed from the nearest sources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 smtClean="0"/>
              <a:t> Use 0.5 to 1 gallon per colony every day in the hot summer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Honey requires 8 gallons of water to make 1 </a:t>
            </a:r>
            <a:r>
              <a:rPr lang="en-US" sz="3000" dirty="0" smtClean="0"/>
              <a:t>gallon</a:t>
            </a:r>
            <a:r>
              <a:rPr lang="en-US" sz="3000" dirty="0" smtClean="0"/>
              <a:t> </a:t>
            </a:r>
            <a:r>
              <a:rPr lang="en-US" sz="3000" dirty="0" smtClean="0"/>
              <a:t>of honey.</a:t>
            </a:r>
            <a:endParaRPr lang="en-US" sz="3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3" y="1845735"/>
            <a:ext cx="3804739" cy="25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r>
              <a:rPr lang="en-US" dirty="0" smtClean="0"/>
              <a:t>Pollen Feeding –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3200" dirty="0" smtClean="0"/>
              <a:t>Pollen – protein for bees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Harvested pollen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Pollen substitute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Palatability – bees will consume 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Digestibility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Balanced – Amino acids / crude protein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5% real pollen in substitutes is recommended.</a:t>
            </a:r>
          </a:p>
          <a:p>
            <a:pPr marL="384048" lvl="2" indent="0">
              <a:buNone/>
            </a:pPr>
            <a:r>
              <a:rPr lang="en-US" sz="2400" dirty="0" smtClean="0"/>
              <a:t>(Note: Trapping pollen reduces swarming.)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91" y="1956976"/>
            <a:ext cx="3442364" cy="25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4873"/>
          </a:xfrm>
        </p:spPr>
        <p:txBody>
          <a:bodyPr/>
          <a:lstStyle/>
          <a:p>
            <a:r>
              <a:rPr lang="en-US" dirty="0" smtClean="0"/>
              <a:t>Pollen Feeding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2800" dirty="0" smtClean="0"/>
              <a:t>Lack of pollen varieties – monoculture crops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Weather issues – no </a:t>
            </a:r>
            <a:r>
              <a:rPr lang="en-US" sz="2800" dirty="0"/>
              <a:t>f</a:t>
            </a:r>
            <a:r>
              <a:rPr lang="en-US" sz="2800" dirty="0" smtClean="0"/>
              <a:t>lora / restricts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Stimulates brood production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3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4626"/>
          </a:xfrm>
        </p:spPr>
        <p:txBody>
          <a:bodyPr/>
          <a:lstStyle/>
          <a:p>
            <a:r>
              <a:rPr lang="en-US" dirty="0" smtClean="0"/>
              <a:t>Sugar Feeding –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Sugar – carbohydrates for bees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White granulated – cane or beet?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 brown or </a:t>
            </a:r>
            <a:r>
              <a:rPr lang="en-US" sz="2800" dirty="0" smtClean="0"/>
              <a:t>powder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High fructose corn syrup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argely used in commercial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If it safe / healthy?</a:t>
            </a:r>
          </a:p>
        </p:txBody>
      </p:sp>
    </p:spTree>
    <p:extLst>
      <p:ext uri="{BB962C8B-B14F-4D97-AF65-F5344CB8AC3E}">
        <p14:creationId xmlns:p14="http://schemas.microsoft.com/office/powerpoint/2010/main" val="22683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0306"/>
          </a:xfrm>
        </p:spPr>
        <p:txBody>
          <a:bodyPr/>
          <a:lstStyle/>
          <a:p>
            <a:r>
              <a:rPr lang="en-US" dirty="0" smtClean="0"/>
              <a:t>Sugar Feeding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95797"/>
            <a:ext cx="10058400" cy="46634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Avoid starvation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Bee package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Establishing a hive – </a:t>
            </a:r>
            <a:r>
              <a:rPr lang="en-US" sz="1600" dirty="0" err="1" smtClean="0"/>
              <a:t>nuc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Lack of forage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Weather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Removed to much honey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Need to increase bees – spring and fall</a:t>
            </a:r>
          </a:p>
          <a:p>
            <a:pPr marL="0" indent="0">
              <a:buNone/>
            </a:pPr>
            <a:r>
              <a:rPr lang="en-US" sz="1600" dirty="0" smtClean="0"/>
              <a:t>Notes:</a:t>
            </a:r>
          </a:p>
          <a:p>
            <a:pPr marL="0" indent="0">
              <a:buNone/>
            </a:pPr>
            <a:r>
              <a:rPr lang="en-US" sz="1600" dirty="0" smtClean="0"/>
              <a:t>Poor feeding practices result in robbing. </a:t>
            </a:r>
          </a:p>
          <a:p>
            <a:pPr marL="0" indent="0">
              <a:buNone/>
            </a:pPr>
            <a:r>
              <a:rPr lang="en-US" sz="1600" dirty="0" smtClean="0"/>
              <a:t>Too much / too quickly – swarming</a:t>
            </a:r>
          </a:p>
          <a:p>
            <a:pPr marL="0" indent="0">
              <a:buNone/>
            </a:pPr>
            <a:r>
              <a:rPr lang="en-US" sz="1600" dirty="0" smtClean="0"/>
              <a:t>Don’t feed with honey suppers</a:t>
            </a:r>
          </a:p>
          <a:p>
            <a:pPr marL="0" indent="0">
              <a:buNone/>
            </a:pPr>
            <a:r>
              <a:rPr lang="en-US" sz="1600" dirty="0" smtClean="0"/>
              <a:t>Essential oils [Honey-B Healthy] enhance bee feeds.</a:t>
            </a:r>
          </a:p>
        </p:txBody>
      </p:sp>
    </p:spTree>
    <p:extLst>
      <p:ext uri="{BB962C8B-B14F-4D97-AF65-F5344CB8AC3E}">
        <p14:creationId xmlns:p14="http://schemas.microsoft.com/office/powerpoint/2010/main" val="25215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1622"/>
          </a:xfrm>
        </p:spPr>
        <p:txBody>
          <a:bodyPr/>
          <a:lstStyle/>
          <a:p>
            <a:r>
              <a:rPr lang="en-US" dirty="0" smtClean="0"/>
              <a:t>Essential Oils in Beekeeping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803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Essential Oils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Over 100 oils that may be used in one form or another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Common oils used in beekeeping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Lemongrass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Spearmint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Thyme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Other used: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Wintergreen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Eucalyptus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Peppermint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Menthol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Tea tree</a:t>
            </a:r>
          </a:p>
          <a:p>
            <a:pPr marL="384048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5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6437"/>
          </a:xfrm>
        </p:spPr>
        <p:txBody>
          <a:bodyPr/>
          <a:lstStyle/>
          <a:p>
            <a:r>
              <a:rPr lang="en-US" dirty="0" smtClean="0"/>
              <a:t>Beekeeping 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45673"/>
            <a:ext cx="10058400" cy="458862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Lemongrass oil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Pheromone attractant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Supplemental food stimulant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Food preservative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Spearmint oil–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Used with lemongrass to improve health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Mite Control</a:t>
            </a:r>
            <a:r>
              <a:rPr lang="en-US" sz="2800" dirty="0"/>
              <a:t> </a:t>
            </a:r>
            <a:r>
              <a:rPr lang="en-US" sz="2800" dirty="0" smtClean="0"/>
              <a:t>oil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 smtClean="0"/>
              <a:t>Thymol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Eucalyptus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Menthol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Wintergreen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Spearmint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Peppermint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Tea tree</a:t>
            </a:r>
          </a:p>
        </p:txBody>
      </p:sp>
    </p:spTree>
    <p:extLst>
      <p:ext uri="{BB962C8B-B14F-4D97-AF65-F5344CB8AC3E}">
        <p14:creationId xmlns:p14="http://schemas.microsoft.com/office/powerpoint/2010/main" val="14143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310"/>
          </a:xfrm>
        </p:spPr>
        <p:txBody>
          <a:bodyPr/>
          <a:lstStyle/>
          <a:p>
            <a:r>
              <a:rPr lang="en-US" dirty="0" smtClean="0"/>
              <a:t>Sugar Feeding – 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3" y="1753985"/>
            <a:ext cx="11222182" cy="459693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Spring: March – April – May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1:2 one sugar to two water. Very light. Stimulates the queen to lay eggs and bees to draw comb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Summer: June – July – August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1:1 one sugar to one water. Medium. Artificial nectar to feed brood and draw comb.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Fall: September – October – November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2:1 two sugar to one water. Heavy. Fall or early winter honey substitution to feed your bees.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 smtClean="0"/>
              <a:t>(Note: One gallon of heavy syrup (2:1) may </a:t>
            </a:r>
            <a:r>
              <a:rPr lang="en-US" sz="2400" dirty="0"/>
              <a:t>increase colony reserves by about 7 pounds</a:t>
            </a:r>
            <a:r>
              <a:rPr lang="en-US" sz="2400" dirty="0" smtClean="0"/>
              <a:t>.)</a:t>
            </a:r>
            <a:endParaRPr lang="en-US" sz="2400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a 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1 cell of pollen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1 cell of honey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1 cell of 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0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9812"/>
          </a:xfrm>
        </p:spPr>
        <p:txBody>
          <a:bodyPr/>
          <a:lstStyle/>
          <a:p>
            <a:r>
              <a:rPr lang="en-US" dirty="0" smtClean="0"/>
              <a:t>Sugar Feeding –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243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Winter feeding – At temperatures 50° F and below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Granulated Sugar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sz="2800" dirty="0" smtClean="0"/>
          </a:p>
          <a:p>
            <a:pPr marL="201168" lvl="1" indent="0">
              <a:buNone/>
            </a:pPr>
            <a:r>
              <a:rPr lang="en-US" sz="2800" dirty="0" smtClean="0"/>
              <a:t>(Note: Granulated sugar does not stimulate brood production)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1" y="2790876"/>
            <a:ext cx="3578874" cy="26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6313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Candy board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45680"/>
            <a:ext cx="4725520" cy="35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0059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Sugar cakes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408488"/>
            <a:ext cx="4804756" cy="36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6313"/>
          </a:xfrm>
        </p:spPr>
        <p:txBody>
          <a:bodyPr/>
          <a:lstStyle/>
          <a:p>
            <a:r>
              <a:rPr lang="en-US" dirty="0" smtClean="0"/>
              <a:t>Sugar </a:t>
            </a:r>
            <a:r>
              <a:rPr lang="en-US" dirty="0"/>
              <a:t>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0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200" dirty="0" smtClean="0"/>
              <a:t>Fondant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(Note: Soft, pliable, dough-like feed.)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55361"/>
            <a:ext cx="4513811" cy="30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Sugar water feeders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Open air feeders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98432"/>
            <a:ext cx="4305993" cy="2870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14003"/>
            <a:ext cx="5006788" cy="37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9564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Entrance feeders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42939"/>
            <a:ext cx="4994238" cy="37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09688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Division board feeder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53486"/>
            <a:ext cx="4831976" cy="3623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85398"/>
            <a:ext cx="5691662" cy="37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6313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Internal hive top feeders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26591"/>
            <a:ext cx="4867835" cy="365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55" y="1895238"/>
            <a:ext cx="4656525" cy="39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1499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3200" dirty="0" smtClean="0"/>
              <a:t>External hive top feeder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35" y="1925423"/>
            <a:ext cx="4052045" cy="4052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07629"/>
            <a:ext cx="5601439" cy="28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4626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Baggie feeder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05" y="2240334"/>
            <a:ext cx="5791200" cy="3737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484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3186"/>
          </a:xfrm>
        </p:spPr>
        <p:txBody>
          <a:bodyPr/>
          <a:lstStyle/>
          <a:p>
            <a:r>
              <a:rPr lang="en-US" dirty="0" smtClean="0"/>
              <a:t>Honey Bee Healthy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7543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2800" dirty="0" smtClean="0"/>
              <a:t>Proteins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Carbohydrates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Minerals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Fats (lipids)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Essential amino acids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Vitamins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75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4384"/>
          </a:xfrm>
        </p:spPr>
        <p:txBody>
          <a:bodyPr/>
          <a:lstStyle/>
          <a:p>
            <a:r>
              <a:rPr lang="en-US" dirty="0"/>
              <a:t>Sugar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Other feeders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" y="2934520"/>
            <a:ext cx="4147486" cy="3259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9" y="1901501"/>
            <a:ext cx="3110796" cy="1955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78" y="3974068"/>
            <a:ext cx="276225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82" y="1870088"/>
            <a:ext cx="3639393" cy="31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r>
              <a:rPr lang="en-US" dirty="0" smtClean="0"/>
              <a:t>Pollen Feeding </a:t>
            </a:r>
            <a:r>
              <a:rPr lang="en-US" dirty="0"/>
              <a:t>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2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Pollen patties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(Note: A late winter, early spring feed.)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99916"/>
            <a:ext cx="3999155" cy="3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1148"/>
          </a:xfrm>
        </p:spPr>
        <p:txBody>
          <a:bodyPr/>
          <a:lstStyle/>
          <a:p>
            <a:r>
              <a:rPr lang="en-US" dirty="0"/>
              <a:t>Pollen Feeding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20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Dry feed pollen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(Note: A late winter, early spring feed.)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51343"/>
            <a:ext cx="5354918" cy="301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06" y="1963360"/>
            <a:ext cx="3934609" cy="37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8248"/>
          </a:xfrm>
        </p:spPr>
        <p:txBody>
          <a:bodyPr/>
          <a:lstStyle/>
          <a:p>
            <a:r>
              <a:rPr lang="en-US" dirty="0" smtClean="0"/>
              <a:t>Spring Build-up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53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Start feeding 1:1 syrup mid-February until honey flow begins.</a:t>
            </a:r>
          </a:p>
          <a:p>
            <a:pPr marL="749808" lvl="1" indent="-457200"/>
            <a:r>
              <a:rPr lang="en-US" sz="2400" dirty="0"/>
              <a:t>1:1 stimulates the Queen to start laying. Once you start continue until nectar is available.</a:t>
            </a:r>
          </a:p>
          <a:p>
            <a:pPr marL="749808" lvl="1" indent="-457200"/>
            <a:r>
              <a:rPr lang="en-US" sz="2400" dirty="0"/>
              <a:t>Temperature range should be high 40s to low 50s 3 – 4 days a week.</a:t>
            </a:r>
          </a:p>
          <a:p>
            <a:pPr marL="749808" lvl="1" indent="-457200"/>
            <a:r>
              <a:rPr lang="en-US" sz="2400" dirty="0"/>
              <a:t>If feeding winter food, leave it on until the last of March.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Start feeding protein patties mid-February until the honey flow beings.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Queen requires protein to lay eggs.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Feed only what bees will take to avoid hive beetles.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Continue to feed patties even if the bees bring in March pollen from maples.</a:t>
            </a:r>
          </a:p>
        </p:txBody>
      </p:sp>
    </p:spTree>
    <p:extLst>
      <p:ext uri="{BB962C8B-B14F-4D97-AF65-F5344CB8AC3E}">
        <p14:creationId xmlns:p14="http://schemas.microsoft.com/office/powerpoint/2010/main" val="19734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824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86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Balanced diet supports immune system to battle varroa and associated viruses.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A lot still </a:t>
            </a:r>
            <a:r>
              <a:rPr lang="en-US" sz="2400" dirty="0" smtClean="0"/>
              <a:t>not </a:t>
            </a:r>
            <a:r>
              <a:rPr lang="en-US" sz="2400" dirty="0"/>
              <a:t>understood about bee nutrition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Benefits of supplemental feeding will vary from location to location.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Timing of </a:t>
            </a:r>
            <a:r>
              <a:rPr lang="en-US" sz="2400" dirty="0" smtClean="0"/>
              <a:t>protein </a:t>
            </a:r>
            <a:r>
              <a:rPr lang="en-US" sz="2400" dirty="0"/>
              <a:t>supplements is </a:t>
            </a:r>
            <a:r>
              <a:rPr lang="en-US" sz="2400" dirty="0" smtClean="0"/>
              <a:t>important.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Protein supplements. Cost versus benefits.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Protein supplements – spring feeding versus fall feeding in Ohio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Best emergency feed – excess safe honey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Next best emergency feed – moist granulated sugar on wax paper above cluster. </a:t>
            </a:r>
            <a:br>
              <a:rPr lang="en-US" sz="2400" dirty="0" smtClean="0"/>
            </a:br>
            <a:r>
              <a:rPr lang="en-US" sz="2400" dirty="0" smtClean="0"/>
              <a:t> May require spacer rim.</a:t>
            </a:r>
          </a:p>
        </p:txBody>
      </p:sp>
    </p:spTree>
    <p:extLst>
      <p:ext uri="{BB962C8B-B14F-4D97-AF65-F5344CB8AC3E}">
        <p14:creationId xmlns:p14="http://schemas.microsoft.com/office/powerpoint/2010/main" val="5821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0611"/>
            <a:ext cx="10058400" cy="45470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sz="2400" dirty="0" smtClean="0"/>
              <a:t>Internal top feeding is the easiest and most efficient way for small beekeepers.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Thin syrup is the basic spring and summer feed. Heavy syrup to supplement </a:t>
            </a:r>
            <a:br>
              <a:rPr lang="en-US" sz="2400" dirty="0" smtClean="0"/>
            </a:br>
            <a:r>
              <a:rPr lang="en-US" sz="2400" dirty="0" smtClean="0"/>
              <a:t> winter food supply.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Heavy syrup fall feeding better than emergency feeding during later winter – </a:t>
            </a:r>
            <a:br>
              <a:rPr lang="en-US" sz="2400" dirty="0" smtClean="0"/>
            </a:br>
            <a:r>
              <a:rPr lang="en-US" sz="2400" dirty="0" smtClean="0"/>
              <a:t> early spring.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Heavy fall feeding better than the use of fondant, sugar blocks or candy board.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Purchasing pre-mixed pollen patties. Quality /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Essential </a:t>
            </a:r>
            <a:r>
              <a:rPr lang="en-US" sz="2400" dirty="0"/>
              <a:t>oils can be beneficial to honey bees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Consider </a:t>
            </a:r>
            <a:r>
              <a:rPr lang="en-US" sz="2400" dirty="0"/>
              <a:t>organic – Plant a wide variety of trees, shrubs, and plants to provide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nectar </a:t>
            </a:r>
            <a:r>
              <a:rPr lang="en-US" sz="2400" dirty="0"/>
              <a:t>and pollen for bees throughout the growing season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461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6932"/>
          </a:xfrm>
        </p:spPr>
        <p:txBody>
          <a:bodyPr/>
          <a:lstStyle/>
          <a:p>
            <a:r>
              <a:rPr lang="en-US" dirty="0" smtClean="0"/>
              <a:t>Honey Bees 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658" y="1787235"/>
            <a:ext cx="9942022" cy="45387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000" dirty="0" smtClean="0"/>
              <a:t>Pollen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Nectar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Water</a:t>
            </a:r>
          </a:p>
          <a:p>
            <a:pPr marL="0" indent="0">
              <a:buNone/>
            </a:pPr>
            <a:r>
              <a:rPr lang="en-US" sz="3000" dirty="0" smtClean="0"/>
              <a:t>A Comparison: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Pollen (proteins) = meat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Nectar (carbohydrates) = potatoes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 Honey (nectar) =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 Pollen = babies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3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8248"/>
          </a:xfrm>
        </p:spPr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2800" dirty="0" smtClean="0"/>
              <a:t>Pollen supplies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Proteins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Fats (lipids)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Vitamins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Minerals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Essential amino acids</a:t>
            </a:r>
          </a:p>
        </p:txBody>
      </p:sp>
    </p:spTree>
    <p:extLst>
      <p:ext uri="{BB962C8B-B14F-4D97-AF65-F5344CB8AC3E}">
        <p14:creationId xmlns:p14="http://schemas.microsoft.com/office/powerpoint/2010/main" val="175559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6437"/>
          </a:xfrm>
        </p:spPr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72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Pollen stored as bee bread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Pollen nutritional values varies on plant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Pollen deficiency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Reduced brood 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Reduced longevity of workers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Longer for drones to reach</a:t>
            </a:r>
            <a:r>
              <a:rPr lang="en-US" sz="2800" dirty="0"/>
              <a:t> </a:t>
            </a:r>
            <a:r>
              <a:rPr lang="en-US" sz="2800" dirty="0" smtClean="0"/>
              <a:t>maturity.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Drones neglected, discarded or eaten.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Fewer drones = poor mating and queen supersedure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Starvation</a:t>
            </a:r>
          </a:p>
        </p:txBody>
      </p:sp>
    </p:spTree>
    <p:extLst>
      <p:ext uri="{BB962C8B-B14F-4D97-AF65-F5344CB8AC3E}">
        <p14:creationId xmlns:p14="http://schemas.microsoft.com/office/powerpoint/2010/main" val="11594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6684"/>
          </a:xfrm>
        </p:spPr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Pollen 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1 pound of pollen will develop + 4000 bees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 strong colony will consume 44 to 70 pounds of pollen annually to produce 200,000 bees a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2" y="3630011"/>
            <a:ext cx="3507971" cy="25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Crude protein – estimated protein level in pollen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Healthy pollen % of crude protein (CP%) = 30%+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Minimum Pollen CP% ranges from 20% to 25%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3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244"/>
          </a:xfrm>
        </p:spPr>
        <p:txBody>
          <a:bodyPr/>
          <a:lstStyle/>
          <a:p>
            <a:r>
              <a:rPr lang="en-US" dirty="0" smtClean="0"/>
              <a:t>Common Pollen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9047"/>
            <a:ext cx="10058400" cy="46135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Buckwheat – 11% CP (crude protein) min (AA) amino acids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Raspberry / blackberry – 20%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Blueberry – 14%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Pear – 26%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Alfalfa – 21%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Clover – 25%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Corn – 15%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Pine – 7% CP min 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Almond – 26% CP min AA</a:t>
            </a:r>
          </a:p>
          <a:p>
            <a:pPr marL="0" indent="0">
              <a:buNone/>
            </a:pPr>
            <a:r>
              <a:rPr lang="en-US" dirty="0" smtClean="0"/>
              <a:t>To provide 10 grams of protein the workers must collection 48 grams of 30% CP or 72 grams of 20% CP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1251</Words>
  <Application>Microsoft Office PowerPoint</Application>
  <PresentationFormat>Widescreen</PresentationFormat>
  <Paragraphs>244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Retrospect</vt:lpstr>
      <vt:lpstr>Honey Bee Nutrition</vt:lpstr>
      <vt:lpstr>To Make a Bee</vt:lpstr>
      <vt:lpstr>Honey Bee Healthy Diet</vt:lpstr>
      <vt:lpstr>Honey Bees Collect</vt:lpstr>
      <vt:lpstr>Pollen</vt:lpstr>
      <vt:lpstr>Pollen</vt:lpstr>
      <vt:lpstr>Pollen</vt:lpstr>
      <vt:lpstr>Pollen</vt:lpstr>
      <vt:lpstr>Common Pollen Sources</vt:lpstr>
      <vt:lpstr>Nectar</vt:lpstr>
      <vt:lpstr>Honey Consumption</vt:lpstr>
      <vt:lpstr>Water</vt:lpstr>
      <vt:lpstr>Pollen Feeding – What?</vt:lpstr>
      <vt:lpstr>Pollen Feeding – Why?</vt:lpstr>
      <vt:lpstr>Sugar Feeding – What?</vt:lpstr>
      <vt:lpstr>Sugar Feeding – Why?</vt:lpstr>
      <vt:lpstr>Essential Oils in Beekeeping</vt:lpstr>
      <vt:lpstr>Beekeeping Oils</vt:lpstr>
      <vt:lpstr>Sugar Feeding – When?</vt:lpstr>
      <vt:lpstr>Sugar Feeding – How?</vt:lpstr>
      <vt:lpstr>Sugar Feeding – How?</vt:lpstr>
      <vt:lpstr>Sugar Feeding – How?</vt:lpstr>
      <vt:lpstr>Sugar Feeding – How?</vt:lpstr>
      <vt:lpstr>Sugar Feeding – How?</vt:lpstr>
      <vt:lpstr>Sugar Feeding – How?</vt:lpstr>
      <vt:lpstr>Sugar Feeding – How?</vt:lpstr>
      <vt:lpstr>Sugar Feeding – How?</vt:lpstr>
      <vt:lpstr>Sugar Feeding – How?</vt:lpstr>
      <vt:lpstr>Sugar Feeding – How?</vt:lpstr>
      <vt:lpstr>Sugar Feeding – How?</vt:lpstr>
      <vt:lpstr>Pollen Feeding – How?</vt:lpstr>
      <vt:lpstr>Pollen Feeding – How?</vt:lpstr>
      <vt:lpstr>Spring Build-up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 Bee Nutrition</dc:title>
  <dc:creator>gary keuffer</dc:creator>
  <cp:lastModifiedBy>gary keuffer</cp:lastModifiedBy>
  <cp:revision>26</cp:revision>
  <cp:lastPrinted>2019-02-11T15:16:48Z</cp:lastPrinted>
  <dcterms:created xsi:type="dcterms:W3CDTF">2019-02-04T18:13:03Z</dcterms:created>
  <dcterms:modified xsi:type="dcterms:W3CDTF">2019-02-15T18:16:27Z</dcterms:modified>
</cp:coreProperties>
</file>