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5"/>
  </p:notesMasterIdLst>
  <p:handoutMasterIdLst>
    <p:handoutMasterId r:id="rId26"/>
  </p:handoutMasterIdLst>
  <p:sldIdLst>
    <p:sldId id="256" r:id="rId2"/>
    <p:sldId id="314" r:id="rId3"/>
    <p:sldId id="318" r:id="rId4"/>
    <p:sldId id="273" r:id="rId5"/>
    <p:sldId id="316" r:id="rId6"/>
    <p:sldId id="319" r:id="rId7"/>
    <p:sldId id="321" r:id="rId8"/>
    <p:sldId id="322" r:id="rId9"/>
    <p:sldId id="330" r:id="rId10"/>
    <p:sldId id="323" r:id="rId11"/>
    <p:sldId id="324" r:id="rId12"/>
    <p:sldId id="325" r:id="rId13"/>
    <p:sldId id="276" r:id="rId14"/>
    <p:sldId id="334" r:id="rId15"/>
    <p:sldId id="326" r:id="rId16"/>
    <p:sldId id="327" r:id="rId17"/>
    <p:sldId id="328" r:id="rId18"/>
    <p:sldId id="329" r:id="rId19"/>
    <p:sldId id="331" r:id="rId20"/>
    <p:sldId id="332" r:id="rId21"/>
    <p:sldId id="333" r:id="rId22"/>
    <p:sldId id="335" r:id="rId23"/>
    <p:sldId id="295" r:id="rId24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08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56" y="-108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62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62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37360D-9B1A-4C90-91AB-C536A9125907}" type="datetimeFigureOut">
              <a:rPr lang="en-US" smtClean="0"/>
              <a:pPr/>
              <a:t>2/22/2019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1283"/>
            <a:ext cx="3043343" cy="4662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1283"/>
            <a:ext cx="3043343" cy="4662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23C40-BBDA-4D22-93A8-48D6B9886C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1301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3E0C9C-DF43-44CF-ADA7-FA0F5546BA7B}" type="datetimeFigureOut">
              <a:rPr lang="en-US" smtClean="0"/>
              <a:pPr/>
              <a:t>2/22/2019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539B19-AC0A-4424-89F5-22A0A8BD83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740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39B19-AC0A-4424-89F5-22A0A8BD83E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3324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39B19-AC0A-4424-89F5-22A0A8BD83E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9232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39B19-AC0A-4424-89F5-22A0A8BD83E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6911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39B19-AC0A-4424-89F5-22A0A8BD83E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6044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39B19-AC0A-4424-89F5-22A0A8BD83E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2120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39B19-AC0A-4424-89F5-22A0A8BD83E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2643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39B19-AC0A-4424-89F5-22A0A8BD83E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7135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39B19-AC0A-4424-89F5-22A0A8BD83E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0224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39B19-AC0A-4424-89F5-22A0A8BD83E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1797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39B19-AC0A-4424-89F5-22A0A8BD83E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7775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39B19-AC0A-4424-89F5-22A0A8BD83E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507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39B19-AC0A-4424-89F5-22A0A8BD83E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3196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39B19-AC0A-4424-89F5-22A0A8BD83E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6019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39B19-AC0A-4424-89F5-22A0A8BD83E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1942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39B19-AC0A-4424-89F5-22A0A8BD83E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62058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39B19-AC0A-4424-89F5-22A0A8BD83E5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8009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Phenology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the study of cyclic and seasonal natural phenomena, especially in relation to climate and plant and animal life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39B19-AC0A-4424-89F5-22A0A8BD83E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8234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39B19-AC0A-4424-89F5-22A0A8BD83E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21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39B19-AC0A-4424-89F5-22A0A8BD83E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8048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39B19-AC0A-4424-89F5-22A0A8BD83E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1274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39B19-AC0A-4424-89F5-22A0A8BD83E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583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39B19-AC0A-4424-89F5-22A0A8BD83E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1323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39B19-AC0A-4424-89F5-22A0A8BD83E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244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6128D-8320-4E66-9578-2DD4BD535840}" type="datetimeFigureOut">
              <a:rPr lang="en-US" smtClean="0"/>
              <a:pPr/>
              <a:t>2/22/2019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3498DBD-3775-4918-81B6-B1E0D24780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6128D-8320-4E66-9578-2DD4BD535840}" type="datetimeFigureOut">
              <a:rPr lang="en-US" smtClean="0"/>
              <a:pPr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98DBD-3775-4918-81B6-B1E0D2478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6128D-8320-4E66-9578-2DD4BD535840}" type="datetimeFigureOut">
              <a:rPr lang="en-US" smtClean="0"/>
              <a:pPr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98DBD-3775-4918-81B6-B1E0D2478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9762"/>
          </a:xfrm>
        </p:spPr>
        <p:txBody>
          <a:bodyPr/>
          <a:lstStyle>
            <a:lvl1pPr algn="ctr">
              <a:defRPr>
                <a:solidFill>
                  <a:srgbClr val="002060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6128D-8320-4E66-9578-2DD4BD535840}" type="datetimeFigureOut">
              <a:rPr lang="en-US" smtClean="0"/>
              <a:pPr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98DBD-3775-4918-81B6-B1E0D24780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066800"/>
            <a:ext cx="7772400" cy="4953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6128D-8320-4E66-9578-2DD4BD535840}" type="datetimeFigureOut">
              <a:rPr lang="en-US" smtClean="0"/>
              <a:pPr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3498DBD-3775-4918-81B6-B1E0D2478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15962"/>
          </a:xfrm>
        </p:spPr>
        <p:txBody>
          <a:bodyPr/>
          <a:lstStyle>
            <a:lvl1pPr algn="ctr">
              <a:defRPr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6128D-8320-4E66-9578-2DD4BD535840}" type="datetimeFigureOut">
              <a:rPr lang="en-US" smtClean="0"/>
              <a:pPr/>
              <a:t>2/22/2019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98DBD-3775-4918-81B6-B1E0D24780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565150"/>
          </a:xfrm>
        </p:spPr>
        <p:txBody>
          <a:bodyPr anchor="b" anchorCtr="0"/>
          <a:lstStyle>
            <a:lvl1pPr algn="ctr">
              <a:defRPr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6128D-8320-4E66-9578-2DD4BD535840}" type="datetimeFigureOut">
              <a:rPr lang="en-US" smtClean="0"/>
              <a:pPr/>
              <a:t>2/22/2019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98DBD-3775-4918-81B6-B1E0D24780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6128D-8320-4E66-9578-2DD4BD535840}" type="datetimeFigureOut">
              <a:rPr lang="en-US" smtClean="0"/>
              <a:pPr/>
              <a:t>2/22/2019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98DBD-3775-4918-81B6-B1E0D2478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6128D-8320-4E66-9578-2DD4BD535840}" type="datetimeFigureOut">
              <a:rPr lang="en-US" smtClean="0"/>
              <a:pPr/>
              <a:t>2/22/2019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98DBD-3775-4918-81B6-B1E0D2478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6128D-8320-4E66-9578-2DD4BD535840}" type="datetimeFigureOut">
              <a:rPr lang="en-US" smtClean="0"/>
              <a:pPr/>
              <a:t>2/22/2019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98DBD-3775-4918-81B6-B1E0D24780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6128D-8320-4E66-9578-2DD4BD535840}" type="datetimeFigureOut">
              <a:rPr lang="en-US" smtClean="0"/>
              <a:pPr/>
              <a:t>2/22/2019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3498DBD-3775-4918-81B6-B1E0D24780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3562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914400"/>
            <a:ext cx="7772400" cy="51054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446128D-8320-4E66-9578-2DD4BD535840}" type="datetimeFigureOut">
              <a:rPr lang="en-US" smtClean="0"/>
              <a:pPr/>
              <a:t>2/22/2019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3498DBD-3775-4918-81B6-B1E0D2478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000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hiostatebeekeepers.org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xtension.entm.purdue.edu/beehive/" TargetMode="External"/><Relationship Id="rId4" Type="http://schemas.openxmlformats.org/officeDocument/2006/relationships/hyperlink" Target="http://scientificbeekeeping.com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b="1" dirty="0" smtClean="0"/>
              <a:t>Gary Keuffer</a:t>
            </a:r>
          </a:p>
          <a:p>
            <a:r>
              <a:rPr lang="en-US" b="1" dirty="0" smtClean="0"/>
              <a:t>Brown County Beekeepers Association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Seasonal Management of Beekeeping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Spring Management (Mar – May)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300" dirty="0" smtClean="0"/>
              <a:t>Bee activity:</a:t>
            </a:r>
          </a:p>
          <a:p>
            <a:r>
              <a:rPr lang="en-US" sz="3300" dirty="0" smtClean="0"/>
              <a:t>Mar</a:t>
            </a:r>
            <a:r>
              <a:rPr lang="en-US" sz="3200" dirty="0" smtClean="0"/>
              <a:t>: </a:t>
            </a:r>
          </a:p>
          <a:p>
            <a:pPr lvl="1"/>
            <a:r>
              <a:rPr lang="en-US" sz="2800" dirty="0" smtClean="0"/>
              <a:t>Queen laying picks up drastically in prep for honey flows</a:t>
            </a:r>
          </a:p>
          <a:p>
            <a:pPr lvl="1"/>
            <a:r>
              <a:rPr lang="en-US" sz="2800" dirty="0" smtClean="0"/>
              <a:t>Winter bee population is dying off</a:t>
            </a:r>
          </a:p>
          <a:p>
            <a:pPr lvl="1"/>
            <a:r>
              <a:rPr lang="en-US" sz="2800" dirty="0" smtClean="0"/>
              <a:t>Food stores and temperature regulation become critical issues</a:t>
            </a:r>
          </a:p>
          <a:p>
            <a:r>
              <a:rPr lang="en-US" sz="3300" dirty="0" smtClean="0"/>
              <a:t>April</a:t>
            </a:r>
            <a:r>
              <a:rPr lang="en-US" sz="3200" dirty="0" smtClean="0"/>
              <a:t>: </a:t>
            </a:r>
          </a:p>
          <a:p>
            <a:pPr lvl="1"/>
            <a:r>
              <a:rPr lang="en-US" sz="2800" dirty="0" smtClean="0"/>
              <a:t>Main goal is brood rearing. Queen laying at peak level (1,000 - 2,000 eggs/day).</a:t>
            </a:r>
          </a:p>
          <a:p>
            <a:pPr lvl="1"/>
            <a:r>
              <a:rPr lang="en-US" sz="2800" dirty="0" smtClean="0"/>
              <a:t>Food stores become THE critical issue</a:t>
            </a:r>
          </a:p>
          <a:p>
            <a:pPr lvl="1"/>
            <a:r>
              <a:rPr lang="en-US" sz="2800" dirty="0" smtClean="0"/>
              <a:t>1cell pollen+1cell honey+1cell water = 1 bee</a:t>
            </a:r>
          </a:p>
          <a:p>
            <a:r>
              <a:rPr lang="en-US" sz="3300" dirty="0" smtClean="0"/>
              <a:t>May: </a:t>
            </a:r>
          </a:p>
          <a:p>
            <a:pPr lvl="1"/>
            <a:r>
              <a:rPr lang="en-US" sz="2800" dirty="0" smtClean="0"/>
              <a:t>Brood rearing drops. Swarming impulse begins as hive becomes crowded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Spring Management (Mar – May)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200" dirty="0" smtClean="0"/>
              <a:t>Vegetative Growth:</a:t>
            </a:r>
          </a:p>
          <a:p>
            <a:r>
              <a:rPr lang="en-US" sz="3200" dirty="0" smtClean="0"/>
              <a:t>Mar: </a:t>
            </a:r>
          </a:p>
          <a:p>
            <a:pPr lvl="1"/>
            <a:r>
              <a:rPr lang="en-US" sz="3000" dirty="0" smtClean="0"/>
              <a:t>Willows/Maples/Elms in full flower</a:t>
            </a:r>
          </a:p>
          <a:p>
            <a:pPr lvl="1"/>
            <a:r>
              <a:rPr lang="en-US" sz="3000" dirty="0" smtClean="0"/>
              <a:t>Early spring flowers begin bloom</a:t>
            </a:r>
          </a:p>
          <a:p>
            <a:pPr lvl="1"/>
            <a:r>
              <a:rPr lang="en-US" sz="3000" dirty="0" smtClean="0"/>
              <a:t>Lots of pollen some nectar</a:t>
            </a:r>
          </a:p>
          <a:p>
            <a:r>
              <a:rPr lang="en-US" sz="3200" dirty="0" smtClean="0"/>
              <a:t>April: </a:t>
            </a:r>
          </a:p>
          <a:p>
            <a:pPr lvl="1"/>
            <a:r>
              <a:rPr lang="en-US" sz="3000" dirty="0" smtClean="0"/>
              <a:t>Apple, pear, plum, cherry, crabapple, spring flowers, dandelions</a:t>
            </a:r>
          </a:p>
          <a:p>
            <a:pPr lvl="1"/>
            <a:r>
              <a:rPr lang="en-US" sz="3000" dirty="0" smtClean="0"/>
              <a:t>Lots of pollen and nectar; almost all converted into brood</a:t>
            </a:r>
          </a:p>
          <a:p>
            <a:r>
              <a:rPr lang="en-US" sz="3200" dirty="0" smtClean="0"/>
              <a:t>May: </a:t>
            </a:r>
          </a:p>
          <a:p>
            <a:pPr lvl="1"/>
            <a:r>
              <a:rPr lang="en-US" sz="3000" dirty="0" smtClean="0"/>
              <a:t>Fruit bloom continues</a:t>
            </a:r>
          </a:p>
          <a:p>
            <a:pPr lvl="1"/>
            <a:r>
              <a:rPr lang="en-US" sz="3000" dirty="0" smtClean="0"/>
              <a:t>Black Locust begins blooming (big honey flow)</a:t>
            </a:r>
          </a:p>
          <a:p>
            <a:pPr lvl="1"/>
            <a:r>
              <a:rPr lang="en-US" sz="3000" dirty="0" smtClean="0"/>
              <a:t>Clovers begin toward end of month</a:t>
            </a:r>
          </a:p>
        </p:txBody>
      </p:sp>
      <p:pic>
        <p:nvPicPr>
          <p:cNvPr id="4" name="Picture 12" descr="00blacklocusthoneyplant_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6324600" y="1066800"/>
            <a:ext cx="2533650" cy="1905000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Spring Management (Mar – May)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200" dirty="0" smtClean="0"/>
              <a:t>Beekeeper activity:</a:t>
            </a:r>
          </a:p>
          <a:p>
            <a:r>
              <a:rPr lang="en-US" sz="3200" dirty="0" smtClean="0"/>
              <a:t>Mar: </a:t>
            </a:r>
          </a:p>
          <a:p>
            <a:pPr lvl="1"/>
            <a:r>
              <a:rPr lang="en-US" sz="3000" dirty="0" smtClean="0"/>
              <a:t>First full hive inspections (temps above 55)</a:t>
            </a:r>
          </a:p>
          <a:p>
            <a:pPr lvl="1"/>
            <a:r>
              <a:rPr lang="en-US" sz="3000" dirty="0" smtClean="0"/>
              <a:t>Check food stores and feed if needed (many colonies starve in March)</a:t>
            </a:r>
          </a:p>
          <a:p>
            <a:pPr lvl="1"/>
            <a:r>
              <a:rPr lang="en-US" sz="3000" dirty="0" smtClean="0"/>
              <a:t>Treat for </a:t>
            </a:r>
            <a:r>
              <a:rPr lang="en-US" sz="3000" dirty="0" err="1" smtClean="0"/>
              <a:t>Varroa</a:t>
            </a:r>
            <a:r>
              <a:rPr lang="en-US" sz="3000" dirty="0" smtClean="0"/>
              <a:t> Mites (if necessary)</a:t>
            </a:r>
          </a:p>
          <a:p>
            <a:r>
              <a:rPr lang="en-US" sz="3200" dirty="0" smtClean="0"/>
              <a:t>April: </a:t>
            </a:r>
          </a:p>
          <a:p>
            <a:pPr lvl="1"/>
            <a:r>
              <a:rPr lang="en-US" sz="3000" dirty="0" smtClean="0"/>
              <a:t>Install packages and/or new queens</a:t>
            </a:r>
          </a:p>
          <a:p>
            <a:pPr lvl="1"/>
            <a:r>
              <a:rPr lang="en-US" sz="3000" dirty="0" smtClean="0"/>
              <a:t>Begin to manage for swarms</a:t>
            </a:r>
          </a:p>
          <a:p>
            <a:pPr lvl="1"/>
            <a:r>
              <a:rPr lang="en-US" sz="3000" dirty="0" smtClean="0"/>
              <a:t>Reverse hive bodies</a:t>
            </a:r>
          </a:p>
          <a:p>
            <a:pPr lvl="1"/>
            <a:r>
              <a:rPr lang="en-US" sz="3000" dirty="0" smtClean="0"/>
              <a:t>Make </a:t>
            </a:r>
            <a:r>
              <a:rPr lang="en-US" sz="3000" dirty="0" err="1" smtClean="0"/>
              <a:t>Nucs</a:t>
            </a:r>
            <a:r>
              <a:rPr lang="en-US" sz="3000" dirty="0" smtClean="0"/>
              <a:t> or Splits</a:t>
            </a:r>
          </a:p>
          <a:p>
            <a:r>
              <a:rPr lang="en-US" sz="3200" dirty="0" smtClean="0"/>
              <a:t>May: </a:t>
            </a:r>
          </a:p>
          <a:p>
            <a:pPr lvl="1"/>
            <a:r>
              <a:rPr lang="en-US" sz="3000" dirty="0" smtClean="0"/>
              <a:t>Continue swarm control</a:t>
            </a:r>
          </a:p>
          <a:p>
            <a:pPr lvl="1"/>
            <a:r>
              <a:rPr lang="en-US" sz="3000" dirty="0" smtClean="0"/>
              <a:t>Install honey supers</a:t>
            </a:r>
          </a:p>
        </p:txBody>
      </p:sp>
      <p:pic>
        <p:nvPicPr>
          <p:cNvPr id="4" name="Picture 7" descr="IMG_0306_copy(1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5791200" y="4305300"/>
            <a:ext cx="3124200" cy="2343150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Ratios for Sugar Feeding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" y="1428750"/>
            <a:ext cx="9099233" cy="44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Reversing Hive Bodies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3375" y="1219200"/>
            <a:ext cx="4848225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419600" y="4114800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Late Winter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65124" y="4114800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Early Spring</a:t>
            </a:r>
            <a:endParaRPr lang="en-US" dirty="0"/>
          </a:p>
        </p:txBody>
      </p:sp>
      <p:sp>
        <p:nvSpPr>
          <p:cNvPr id="8" name="Curved Right Arrow 7"/>
          <p:cNvSpPr/>
          <p:nvPr/>
        </p:nvSpPr>
        <p:spPr>
          <a:xfrm>
            <a:off x="3429000" y="2057400"/>
            <a:ext cx="731520" cy="16002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828800"/>
            <a:ext cx="2971800" cy="3048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By the end of winter, the colony will have moved into the upper-most hive body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81000" y="4495800"/>
            <a:ext cx="8382000" cy="2362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goal is to reverse the hive boxes so the brood (B) and remaining honey (H) are positioned at the bottom of the overall hive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will allow additional upward movement for the colony as it expands throughout the spring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Adding Honey Supers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419600" y="4114800"/>
            <a:ext cx="1646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Without Super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65124" y="4114800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With Super 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371600"/>
            <a:ext cx="4038600" cy="35814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In the </a:t>
            </a:r>
            <a:r>
              <a:rPr lang="en-US" sz="2800" dirty="0" err="1" smtClean="0"/>
              <a:t>Langstroth</a:t>
            </a:r>
            <a:r>
              <a:rPr lang="en-US" sz="2800" dirty="0" smtClean="0"/>
              <a:t> hive, bees will store honey above the brood chambers</a:t>
            </a:r>
          </a:p>
          <a:p>
            <a:pPr lvl="0"/>
            <a:r>
              <a:rPr lang="en-US" sz="2800" dirty="0" smtClean="0"/>
              <a:t>Beekeepers will generally place multiple honey supers (HS) above the brood chamber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81000" y="4724400"/>
            <a:ext cx="8382000" cy="1752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will allow additional nectar collection/honey processing by the bees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57675" y="930592"/>
            <a:ext cx="4657725" cy="3260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Summer Management (Jun – Aug)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200" dirty="0" smtClean="0"/>
              <a:t>Bee activity:</a:t>
            </a:r>
          </a:p>
          <a:p>
            <a:r>
              <a:rPr lang="en-US" sz="3200" dirty="0" smtClean="0"/>
              <a:t>Jun: </a:t>
            </a:r>
          </a:p>
          <a:p>
            <a:pPr lvl="1"/>
            <a:r>
              <a:rPr lang="en-US" sz="3000" dirty="0" smtClean="0"/>
              <a:t>Bee populations peak and begin to decline</a:t>
            </a:r>
          </a:p>
          <a:p>
            <a:pPr lvl="1"/>
            <a:r>
              <a:rPr lang="en-US" sz="3000" dirty="0" smtClean="0"/>
              <a:t>Swarming season still active but begins to decline</a:t>
            </a:r>
          </a:p>
          <a:p>
            <a:pPr lvl="1"/>
            <a:r>
              <a:rPr lang="en-US" sz="3000" dirty="0" smtClean="0"/>
              <a:t>Nectar collection and processing</a:t>
            </a:r>
          </a:p>
          <a:p>
            <a:r>
              <a:rPr lang="en-US" sz="3400" dirty="0" smtClean="0"/>
              <a:t>July: </a:t>
            </a:r>
          </a:p>
          <a:p>
            <a:pPr lvl="1"/>
            <a:r>
              <a:rPr lang="en-US" sz="3000" dirty="0" smtClean="0"/>
              <a:t>Queen slows egg laying</a:t>
            </a:r>
          </a:p>
          <a:p>
            <a:pPr lvl="1"/>
            <a:r>
              <a:rPr lang="en-US" sz="3000" dirty="0" smtClean="0"/>
              <a:t>Cooling the hive processing of nectar</a:t>
            </a:r>
          </a:p>
          <a:p>
            <a:pPr lvl="1"/>
            <a:r>
              <a:rPr lang="en-US" sz="3000" dirty="0" smtClean="0"/>
              <a:t>Wax production</a:t>
            </a:r>
          </a:p>
          <a:p>
            <a:r>
              <a:rPr lang="en-US" sz="3200" dirty="0" smtClean="0"/>
              <a:t>Aug: </a:t>
            </a:r>
          </a:p>
          <a:p>
            <a:pPr lvl="1"/>
            <a:r>
              <a:rPr lang="en-US" sz="3000" dirty="0" smtClean="0"/>
              <a:t>Drone production begins to drop</a:t>
            </a:r>
          </a:p>
          <a:p>
            <a:pPr lvl="1"/>
            <a:r>
              <a:rPr lang="en-US" sz="3000" dirty="0" smtClean="0"/>
              <a:t>Nectar processing complete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9450" y="5018341"/>
            <a:ext cx="2114550" cy="1839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Summer Management (Jun – Aug)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3200" dirty="0" smtClean="0"/>
              <a:t>Vegetative Growth:</a:t>
            </a:r>
          </a:p>
          <a:p>
            <a:r>
              <a:rPr lang="en-US" sz="3200" dirty="0" smtClean="0"/>
              <a:t>Jun: </a:t>
            </a:r>
          </a:p>
          <a:p>
            <a:pPr lvl="1"/>
            <a:r>
              <a:rPr lang="en-US" sz="3000" dirty="0" smtClean="0"/>
              <a:t>Basswood (Linden) bloom and secrete nectar</a:t>
            </a:r>
          </a:p>
          <a:p>
            <a:pPr lvl="1"/>
            <a:r>
              <a:rPr lang="en-US" sz="3000" dirty="0" smtClean="0"/>
              <a:t>Yellow and white clovers peak</a:t>
            </a:r>
          </a:p>
          <a:p>
            <a:pPr lvl="1"/>
            <a:r>
              <a:rPr lang="en-US" sz="3000" dirty="0" smtClean="0"/>
              <a:t>Other clovers begin to bloom</a:t>
            </a:r>
          </a:p>
          <a:p>
            <a:r>
              <a:rPr lang="en-US" sz="3200" dirty="0" smtClean="0"/>
              <a:t>July: </a:t>
            </a:r>
          </a:p>
          <a:p>
            <a:pPr lvl="1"/>
            <a:r>
              <a:rPr lang="en-US" sz="3000" dirty="0" smtClean="0"/>
              <a:t>White sweet clover</a:t>
            </a:r>
          </a:p>
          <a:p>
            <a:pPr lvl="1"/>
            <a:r>
              <a:rPr lang="en-US" sz="3000" dirty="0" smtClean="0"/>
              <a:t>Milkweed and buckwheat</a:t>
            </a:r>
          </a:p>
          <a:p>
            <a:pPr lvl="1"/>
            <a:r>
              <a:rPr lang="en-US" sz="3000" dirty="0" smtClean="0"/>
              <a:t>Nectar production declines/ dearth begins</a:t>
            </a:r>
          </a:p>
          <a:p>
            <a:r>
              <a:rPr lang="en-US" sz="3200" dirty="0" smtClean="0"/>
              <a:t>Aug: Goldenrod, aster, milkweed, and alfalfa</a:t>
            </a:r>
            <a:endParaRPr lang="en-US" dirty="0" smtClean="0"/>
          </a:p>
        </p:txBody>
      </p:sp>
      <p:pic>
        <p:nvPicPr>
          <p:cNvPr id="4" name="Picture 18" descr="B000150Q0I"/>
          <p:cNvPicPr>
            <a:picLocks noChangeAspect="1" noChangeArrowheads="1"/>
          </p:cNvPicPr>
          <p:nvPr/>
        </p:nvPicPr>
        <p:blipFill>
          <a:blip r:embed="rId3" cstate="print"/>
          <a:srcRect l="25999" t="25999" r="25999" b="25999"/>
          <a:stretch>
            <a:fillRect/>
          </a:stretch>
        </p:blipFill>
        <p:spPr bwMode="auto">
          <a:xfrm>
            <a:off x="6477000" y="2895600"/>
            <a:ext cx="2286000" cy="228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Summer Management (Jun – Aug)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3200" dirty="0" smtClean="0"/>
              <a:t>Beekeeper activity:</a:t>
            </a:r>
          </a:p>
          <a:p>
            <a:r>
              <a:rPr lang="en-US" sz="3200" dirty="0" smtClean="0"/>
              <a:t>Jun: </a:t>
            </a:r>
          </a:p>
          <a:p>
            <a:pPr lvl="1"/>
            <a:r>
              <a:rPr lang="en-US" sz="3000" dirty="0" smtClean="0"/>
              <a:t>Additional </a:t>
            </a:r>
            <a:r>
              <a:rPr lang="en-US" sz="3000" dirty="0" err="1" smtClean="0"/>
              <a:t>supering</a:t>
            </a:r>
            <a:r>
              <a:rPr lang="en-US" sz="3000" dirty="0" smtClean="0"/>
              <a:t> to keep room for the colony to store nectar and provide enough space to discourage swarming</a:t>
            </a:r>
          </a:p>
          <a:p>
            <a:pPr lvl="1"/>
            <a:r>
              <a:rPr lang="en-US" sz="3000" dirty="0" smtClean="0"/>
              <a:t>Stay ahead of colony with empty supers</a:t>
            </a:r>
          </a:p>
          <a:p>
            <a:r>
              <a:rPr lang="en-US" sz="3200" dirty="0" smtClean="0"/>
              <a:t>July: </a:t>
            </a:r>
          </a:p>
          <a:p>
            <a:pPr lvl="1"/>
            <a:r>
              <a:rPr lang="en-US" sz="3000" dirty="0" smtClean="0"/>
              <a:t>First harvests and honey extraction </a:t>
            </a:r>
          </a:p>
          <a:p>
            <a:pPr lvl="1"/>
            <a:r>
              <a:rPr lang="en-US" sz="3000" dirty="0" smtClean="0"/>
              <a:t>Monitor colonies for robbing activity</a:t>
            </a:r>
          </a:p>
          <a:p>
            <a:pPr lvl="1"/>
            <a:r>
              <a:rPr lang="en-US" sz="3000" dirty="0" smtClean="0"/>
              <a:t>Ensure the colony has access to plenty of </a:t>
            </a:r>
            <a:r>
              <a:rPr lang="en-US" sz="3000" b="1" dirty="0" smtClean="0"/>
              <a:t>water</a:t>
            </a:r>
          </a:p>
          <a:p>
            <a:r>
              <a:rPr lang="en-US" sz="3200" dirty="0" smtClean="0"/>
              <a:t>Aug: </a:t>
            </a:r>
          </a:p>
          <a:p>
            <a:pPr lvl="1"/>
            <a:r>
              <a:rPr lang="en-US" sz="3000" dirty="0" smtClean="0"/>
              <a:t>Harvest and extract honey</a:t>
            </a:r>
          </a:p>
          <a:p>
            <a:pPr lvl="1"/>
            <a:r>
              <a:rPr lang="en-US" sz="3000" dirty="0" smtClean="0"/>
              <a:t>Begin </a:t>
            </a:r>
            <a:r>
              <a:rPr lang="en-US" sz="3000" dirty="0" err="1" smtClean="0"/>
              <a:t>Varroa</a:t>
            </a:r>
            <a:r>
              <a:rPr lang="en-US" sz="3000" dirty="0" smtClean="0"/>
              <a:t> Mite treatments</a:t>
            </a:r>
          </a:p>
        </p:txBody>
      </p:sp>
      <p:pic>
        <p:nvPicPr>
          <p:cNvPr id="5" name="Picture 4" descr="varroa_mite_adult3_thum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0" y="5410033"/>
            <a:ext cx="1524000" cy="14479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Fall Management (Sep – Nov)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/>
              <a:t>Bee activity:</a:t>
            </a:r>
          </a:p>
          <a:p>
            <a:r>
              <a:rPr lang="en-US" sz="3200" dirty="0" smtClean="0"/>
              <a:t>Bees “desperate” to fill hive/food chamber with winter stores</a:t>
            </a:r>
          </a:p>
          <a:p>
            <a:r>
              <a:rPr lang="en-US" sz="3200" dirty="0" smtClean="0"/>
              <a:t>Can be “Hot” (mean tempered) as a result</a:t>
            </a:r>
          </a:p>
          <a:p>
            <a:r>
              <a:rPr lang="en-US" sz="3200" dirty="0" smtClean="0"/>
              <a:t>Will work as long as plants secrete nectar</a:t>
            </a:r>
          </a:p>
          <a:p>
            <a:r>
              <a:rPr lang="en-US" sz="3200" dirty="0" smtClean="0"/>
              <a:t>Queen begins to produce Winter Bees</a:t>
            </a:r>
          </a:p>
          <a:p>
            <a:r>
              <a:rPr lang="en-US" sz="3200" dirty="0" smtClean="0"/>
              <a:t>Drone production drops to minimal / drones cast out by workers</a:t>
            </a:r>
            <a:endParaRPr lang="en-US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4582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Each season is different for the bees; nature presents unique seasonal challenges for bees</a:t>
            </a:r>
          </a:p>
          <a:p>
            <a:r>
              <a:rPr lang="en-US" sz="3200" dirty="0" smtClean="0"/>
              <a:t>Accordingly, the beekeeper should be prepared to perform certain management actions to help their honey bees thrive</a:t>
            </a:r>
          </a:p>
          <a:p>
            <a:r>
              <a:rPr lang="en-US" sz="3200" dirty="0" smtClean="0"/>
              <a:t>We will examine some of the top-level tasks and actions that correspond with the seasons</a:t>
            </a:r>
          </a:p>
          <a:p>
            <a:pPr lvl="1"/>
            <a:r>
              <a:rPr lang="en-US" sz="2800" dirty="0" smtClean="0"/>
              <a:t>Winter</a:t>
            </a:r>
          </a:p>
          <a:p>
            <a:pPr lvl="1"/>
            <a:r>
              <a:rPr lang="en-US" sz="2800" dirty="0" smtClean="0"/>
              <a:t>Spring</a:t>
            </a:r>
          </a:p>
          <a:p>
            <a:pPr lvl="1"/>
            <a:r>
              <a:rPr lang="en-US" sz="2800" dirty="0" smtClean="0"/>
              <a:t>Summer</a:t>
            </a:r>
          </a:p>
          <a:p>
            <a:pPr lvl="1"/>
            <a:r>
              <a:rPr lang="en-US" sz="2800" dirty="0" smtClean="0"/>
              <a:t>Fall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Fall Management (Sep – Nov)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/>
              <a:t>Vegetative Growth:</a:t>
            </a:r>
          </a:p>
          <a:p>
            <a:r>
              <a:rPr lang="en-US" sz="3200" dirty="0" smtClean="0"/>
              <a:t>Sep: </a:t>
            </a:r>
          </a:p>
          <a:p>
            <a:pPr lvl="1"/>
            <a:r>
              <a:rPr lang="en-US" sz="3000" dirty="0" smtClean="0"/>
              <a:t>Goldenrod and Aster peak then sharply</a:t>
            </a:r>
          </a:p>
          <a:p>
            <a:pPr lvl="1"/>
            <a:r>
              <a:rPr lang="en-US" sz="3000" dirty="0" smtClean="0"/>
              <a:t>Many other nectar sources are dwindling</a:t>
            </a:r>
          </a:p>
          <a:p>
            <a:r>
              <a:rPr lang="en-US" sz="3400" dirty="0" smtClean="0"/>
              <a:t>Oct: </a:t>
            </a:r>
          </a:p>
          <a:p>
            <a:pPr lvl="1"/>
            <a:r>
              <a:rPr lang="en-US" sz="3000" dirty="0" smtClean="0"/>
              <a:t>Only minimal nectar production at best</a:t>
            </a:r>
          </a:p>
          <a:p>
            <a:r>
              <a:rPr lang="en-US" sz="3200" dirty="0" smtClean="0"/>
              <a:t>Nov: </a:t>
            </a:r>
          </a:p>
          <a:p>
            <a:pPr lvl="1"/>
            <a:r>
              <a:rPr lang="en-US" sz="3000" dirty="0" smtClean="0"/>
              <a:t>No nectar/ no pollen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Fall Management (Sep – Nov)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/>
              <a:t>Beekeeper activity:</a:t>
            </a:r>
          </a:p>
          <a:p>
            <a:r>
              <a:rPr lang="en-US" sz="3200" dirty="0" smtClean="0"/>
              <a:t>Sep: </a:t>
            </a:r>
          </a:p>
          <a:p>
            <a:pPr lvl="1"/>
            <a:r>
              <a:rPr lang="en-US" sz="3000" dirty="0" smtClean="0"/>
              <a:t>Feed colonies now so syrup can be processed and stored properly</a:t>
            </a:r>
          </a:p>
          <a:p>
            <a:pPr lvl="1"/>
            <a:r>
              <a:rPr lang="en-US" sz="3000" dirty="0" smtClean="0"/>
              <a:t>Finalize </a:t>
            </a:r>
            <a:r>
              <a:rPr lang="en-US" sz="3000" dirty="0" err="1" smtClean="0"/>
              <a:t>Varroa</a:t>
            </a:r>
            <a:r>
              <a:rPr lang="en-US" sz="3000" dirty="0" smtClean="0"/>
              <a:t> Mite treatments</a:t>
            </a:r>
          </a:p>
          <a:p>
            <a:r>
              <a:rPr lang="en-US" sz="3400" dirty="0" smtClean="0"/>
              <a:t>Oct: </a:t>
            </a:r>
          </a:p>
          <a:p>
            <a:pPr lvl="1"/>
            <a:r>
              <a:rPr lang="en-US" sz="3000" dirty="0" smtClean="0"/>
              <a:t>Install mouse guards/entrance reducers</a:t>
            </a:r>
          </a:p>
          <a:p>
            <a:pPr lvl="1"/>
            <a:r>
              <a:rPr lang="en-US" sz="3000" dirty="0" smtClean="0"/>
              <a:t>Check food stores</a:t>
            </a:r>
          </a:p>
          <a:p>
            <a:r>
              <a:rPr lang="en-US" sz="3200" dirty="0" smtClean="0"/>
              <a:t>Nov: </a:t>
            </a:r>
          </a:p>
          <a:p>
            <a:pPr lvl="1"/>
            <a:r>
              <a:rPr lang="en-US" sz="3000" dirty="0" smtClean="0"/>
              <a:t>Check food stores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Seasonal Management can be crucial to maintaining your colonies' health and welfare </a:t>
            </a:r>
          </a:p>
          <a:p>
            <a:pPr lvl="1"/>
            <a:r>
              <a:rPr lang="en-US" sz="3000" dirty="0" smtClean="0"/>
              <a:t>Timing is critical</a:t>
            </a:r>
          </a:p>
          <a:p>
            <a:pPr lvl="1"/>
            <a:r>
              <a:rPr lang="en-US" sz="3000" dirty="0" smtClean="0"/>
              <a:t>Understand the bee’s life-cycle; both at the colony and individual level</a:t>
            </a:r>
          </a:p>
          <a:p>
            <a:pPr lvl="1"/>
            <a:r>
              <a:rPr lang="en-US" sz="3000" dirty="0" smtClean="0"/>
              <a:t>Understand the environment and micro-environments of your area</a:t>
            </a:r>
          </a:p>
          <a:p>
            <a:pPr lvl="1">
              <a:buNone/>
            </a:pPr>
            <a:endParaRPr lang="en-US" sz="3000" dirty="0" smtClean="0"/>
          </a:p>
          <a:p>
            <a:pPr lvl="1">
              <a:buNone/>
            </a:pPr>
            <a:endParaRPr lang="en-US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Credits / More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Photos/drawings/charts sourced from the internet and private collections all copyright controlled.</a:t>
            </a:r>
            <a:endParaRPr lang="en-US" sz="2800" dirty="0"/>
          </a:p>
          <a:p>
            <a:r>
              <a:rPr lang="en-US" sz="2800" dirty="0" smtClean="0"/>
              <a:t>More information is available from</a:t>
            </a:r>
          </a:p>
          <a:p>
            <a:pPr lvl="1"/>
            <a:r>
              <a:rPr lang="en-US" dirty="0" smtClean="0"/>
              <a:t> The Ohio State Beekeepers Association (</a:t>
            </a:r>
            <a:r>
              <a:rPr lang="en-US" dirty="0" smtClean="0">
                <a:hlinkClick r:id="rId3"/>
              </a:rPr>
              <a:t>www.ohiostatebeekeepers.org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Scientific Beekeeping (</a:t>
            </a:r>
            <a:r>
              <a:rPr lang="en-US" dirty="0" smtClean="0">
                <a:hlinkClick r:id="rId4"/>
              </a:rPr>
              <a:t>http://scientificbeekeeping.com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Purdue University Bee Lab (</a:t>
            </a:r>
            <a:r>
              <a:rPr lang="en-US" dirty="0" smtClean="0">
                <a:hlinkClick r:id="rId5"/>
              </a:rPr>
              <a:t>https://extension.entm.purdue.edu/beehive/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Beekeeping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fontScale="92500" lnSpcReduction="20000"/>
          </a:bodyPr>
          <a:lstStyle/>
          <a:p>
            <a:r>
              <a:rPr lang="en-US" sz="3600" dirty="0" smtClean="0"/>
              <a:t>There are </a:t>
            </a:r>
            <a:r>
              <a:rPr lang="en-US" sz="3600" b="1" dirty="0" smtClean="0"/>
              <a:t>no</a:t>
            </a:r>
            <a:r>
              <a:rPr lang="en-US" sz="3600" dirty="0" smtClean="0"/>
              <a:t> rules -- only generalities</a:t>
            </a:r>
          </a:p>
          <a:p>
            <a:pPr lvl="1"/>
            <a:r>
              <a:rPr lang="en-US" sz="3000" dirty="0" smtClean="0"/>
              <a:t>Bees will make exceptions to any and every rule!</a:t>
            </a:r>
          </a:p>
          <a:p>
            <a:r>
              <a:rPr lang="en-US" sz="3600" dirty="0" smtClean="0"/>
              <a:t>Don't expect any two seasons to be the same</a:t>
            </a:r>
          </a:p>
          <a:p>
            <a:r>
              <a:rPr lang="en-US" sz="3600" dirty="0" smtClean="0"/>
              <a:t>There is no “single, right way" to manage bees</a:t>
            </a:r>
          </a:p>
          <a:p>
            <a:pPr lvl="1"/>
            <a:r>
              <a:rPr lang="en-US" sz="3000" dirty="0" smtClean="0"/>
              <a:t>Depends upon your location, timing, goals, weather, </a:t>
            </a:r>
            <a:r>
              <a:rPr lang="en-US" sz="3000" dirty="0" err="1" smtClean="0"/>
              <a:t>phenology</a:t>
            </a:r>
            <a:r>
              <a:rPr lang="en-US" sz="3000" dirty="0" smtClean="0"/>
              <a:t>, etc.</a:t>
            </a:r>
          </a:p>
          <a:p>
            <a:r>
              <a:rPr lang="en-US" sz="3600" dirty="0" smtClean="0"/>
              <a:t>All beekeepers make mistakes</a:t>
            </a:r>
          </a:p>
          <a:p>
            <a:r>
              <a:rPr lang="en-US" sz="3600" dirty="0" smtClean="0"/>
              <a:t>Beekeeping will always consist of a series of surprises</a:t>
            </a:r>
            <a:endParaRPr lang="en-US" sz="3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Good Management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fontScale="92500"/>
          </a:bodyPr>
          <a:lstStyle/>
          <a:p>
            <a:r>
              <a:rPr lang="en-US" sz="3600" dirty="0" smtClean="0"/>
              <a:t>Sound management practices include:</a:t>
            </a:r>
          </a:p>
          <a:p>
            <a:pPr lvl="1"/>
            <a:r>
              <a:rPr lang="en-US" sz="3000" dirty="0" smtClean="0"/>
              <a:t>Increasing or reducing colony space as needed</a:t>
            </a:r>
          </a:p>
          <a:p>
            <a:pPr lvl="1"/>
            <a:r>
              <a:rPr lang="en-US" sz="3000" dirty="0" smtClean="0"/>
              <a:t>Preventing swarming of bees </a:t>
            </a:r>
          </a:p>
          <a:p>
            <a:pPr lvl="1"/>
            <a:r>
              <a:rPr lang="en-US" sz="3000" dirty="0" smtClean="0"/>
              <a:t>Providing food supplements when needed</a:t>
            </a:r>
            <a:r>
              <a:rPr lang="en-US" sz="3400" dirty="0" smtClean="0"/>
              <a:t>:</a:t>
            </a:r>
          </a:p>
          <a:p>
            <a:pPr lvl="2"/>
            <a:r>
              <a:rPr lang="en-US" sz="2600" dirty="0" smtClean="0"/>
              <a:t>To offset shortcomings in winter stores</a:t>
            </a:r>
          </a:p>
          <a:p>
            <a:pPr lvl="2"/>
            <a:r>
              <a:rPr lang="en-US" sz="2600" dirty="0" smtClean="0"/>
              <a:t>To help stimulate brood production</a:t>
            </a:r>
          </a:p>
          <a:p>
            <a:pPr lvl="2"/>
            <a:r>
              <a:rPr lang="en-US" sz="2600" dirty="0" smtClean="0"/>
              <a:t>During dearth conditions </a:t>
            </a:r>
          </a:p>
          <a:p>
            <a:pPr lvl="1"/>
            <a:r>
              <a:rPr lang="en-US" sz="3000" dirty="0" smtClean="0"/>
              <a:t>Keeping young and productive queens in colonies</a:t>
            </a:r>
          </a:p>
          <a:p>
            <a:pPr lvl="1"/>
            <a:r>
              <a:rPr lang="en-US" sz="3000" dirty="0" smtClean="0"/>
              <a:t>Managing diseases, pests, and parasites</a:t>
            </a:r>
          </a:p>
          <a:p>
            <a:r>
              <a:rPr lang="en-US" sz="3600" dirty="0" smtClean="0"/>
              <a:t>Timing is everything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Colony Population Life-Cycle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45278"/>
            <a:ext cx="9144000" cy="487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Winter Management (Dec – Feb)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600" dirty="0" smtClean="0"/>
              <a:t>Bee Activity:</a:t>
            </a:r>
          </a:p>
          <a:p>
            <a:r>
              <a:rPr lang="en-US" sz="3600" dirty="0" smtClean="0"/>
              <a:t>Dec: Nearly no activity, no brood rearing, low food consumption</a:t>
            </a:r>
          </a:p>
          <a:p>
            <a:r>
              <a:rPr lang="en-US" sz="3600" dirty="0" smtClean="0"/>
              <a:t>Jan: Winter cluster mostly</a:t>
            </a:r>
          </a:p>
          <a:p>
            <a:pPr lvl="1"/>
            <a:r>
              <a:rPr lang="en-US" sz="3300" dirty="0" smtClean="0"/>
              <a:t>Main dangers are moisture in hive and low temperatures keeping bees from moving to food sources (starvation)</a:t>
            </a:r>
            <a:endParaRPr lang="en-US" sz="3400" dirty="0" smtClean="0"/>
          </a:p>
          <a:p>
            <a:r>
              <a:rPr lang="en-US" sz="3600" dirty="0" smtClean="0"/>
              <a:t>Feb: Winter cluster slowly breaks as temps rise</a:t>
            </a:r>
          </a:p>
          <a:p>
            <a:pPr lvl="1"/>
            <a:r>
              <a:rPr lang="en-US" sz="3400" dirty="0" smtClean="0"/>
              <a:t>Queen begins to lay for early spring</a:t>
            </a:r>
          </a:p>
          <a:p>
            <a:pPr lvl="1"/>
            <a:r>
              <a:rPr lang="en-US" sz="3400" dirty="0" smtClean="0"/>
              <a:t>Foragers begin to collect pollen</a:t>
            </a:r>
          </a:p>
          <a:p>
            <a:r>
              <a:rPr lang="en-US" sz="3600" dirty="0" smtClean="0"/>
              <a:t>Winter bees beginning to reach the end of their life span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Winter Management (Dec – Feb)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/>
              <a:t>Vegetative Growth:</a:t>
            </a:r>
          </a:p>
          <a:p>
            <a:r>
              <a:rPr lang="en-US" sz="3200" dirty="0" smtClean="0"/>
              <a:t>Dec: Plants are dormant.</a:t>
            </a:r>
          </a:p>
          <a:p>
            <a:r>
              <a:rPr lang="en-US" sz="3200" dirty="0" smtClean="0"/>
              <a:t>Jan: Plants are dormant, preparing for spring</a:t>
            </a:r>
          </a:p>
          <a:p>
            <a:r>
              <a:rPr lang="en-US" sz="3200" dirty="0" smtClean="0"/>
              <a:t>Feb: Elms, maples, and willows begin to bloom</a:t>
            </a:r>
          </a:p>
          <a:p>
            <a:pPr lvl="1"/>
            <a:r>
              <a:rPr lang="en-US" sz="2800" dirty="0" smtClean="0"/>
              <a:t>These are prime pollen sources that will help kick-start egg-laying and brood rearing</a:t>
            </a:r>
          </a:p>
        </p:txBody>
      </p:sp>
      <p:pic>
        <p:nvPicPr>
          <p:cNvPr id="17410" name="Picture 2" descr="http://www.shirleys-wellness-cafe.com/NaturalFood/images/BeeWithPoll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1996" y="5486400"/>
            <a:ext cx="2062003" cy="137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Winter Management (Dec – Feb)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3200" dirty="0" smtClean="0"/>
              <a:t>Beekeeper activity:</a:t>
            </a:r>
          </a:p>
          <a:p>
            <a:r>
              <a:rPr lang="en-US" sz="3200" dirty="0" smtClean="0"/>
              <a:t>Dec: </a:t>
            </a:r>
          </a:p>
          <a:p>
            <a:pPr lvl="1"/>
            <a:r>
              <a:rPr lang="en-US" sz="3000" dirty="0" smtClean="0"/>
              <a:t>Plan for next year</a:t>
            </a:r>
          </a:p>
          <a:p>
            <a:pPr lvl="1"/>
            <a:r>
              <a:rPr lang="en-US" sz="3000" dirty="0" smtClean="0"/>
              <a:t>Clean equipment/buy new equipment</a:t>
            </a:r>
          </a:p>
          <a:p>
            <a:pPr lvl="1"/>
            <a:r>
              <a:rPr lang="en-US" sz="3000" dirty="0" smtClean="0"/>
              <a:t>Read, study, learn </a:t>
            </a:r>
          </a:p>
          <a:p>
            <a:r>
              <a:rPr lang="en-US" sz="3200" dirty="0" smtClean="0"/>
              <a:t>Jan: </a:t>
            </a:r>
          </a:p>
          <a:p>
            <a:pPr lvl="1"/>
            <a:r>
              <a:rPr lang="en-US" sz="3000" dirty="0" smtClean="0"/>
              <a:t>Check hives periodically</a:t>
            </a:r>
          </a:p>
          <a:p>
            <a:pPr lvl="1"/>
            <a:r>
              <a:rPr lang="en-US" sz="3000" dirty="0" smtClean="0"/>
              <a:t>Keep entrances clear </a:t>
            </a:r>
          </a:p>
          <a:p>
            <a:pPr lvl="1"/>
            <a:r>
              <a:rPr lang="en-US" sz="3000" dirty="0" smtClean="0"/>
              <a:t>Tap on hive to locate cluster within the hive</a:t>
            </a:r>
          </a:p>
          <a:p>
            <a:pPr lvl="1"/>
            <a:r>
              <a:rPr lang="en-US" sz="3000" dirty="0" smtClean="0"/>
              <a:t>Order packages and queens</a:t>
            </a:r>
          </a:p>
          <a:p>
            <a:r>
              <a:rPr lang="en-US" sz="3200" dirty="0" smtClean="0"/>
              <a:t>Feb: </a:t>
            </a:r>
          </a:p>
          <a:p>
            <a:pPr lvl="1"/>
            <a:r>
              <a:rPr lang="en-US" sz="3000" dirty="0" smtClean="0"/>
              <a:t>Early inspection on warm days</a:t>
            </a:r>
          </a:p>
          <a:p>
            <a:pPr lvl="1"/>
            <a:r>
              <a:rPr lang="en-US" sz="3000" dirty="0" smtClean="0"/>
              <a:t>Light colonies can be fed sugar syrup, candy/fondant or dry sugar</a:t>
            </a:r>
          </a:p>
          <a:p>
            <a:pPr lvl="1"/>
            <a:r>
              <a:rPr lang="en-US" sz="3000" dirty="0" smtClean="0"/>
              <a:t>Add pollen supplement if early brood rearing is desired</a:t>
            </a:r>
            <a:endParaRPr lang="en-US" dirty="0" smtClean="0"/>
          </a:p>
        </p:txBody>
      </p:sp>
      <p:pic>
        <p:nvPicPr>
          <p:cNvPr id="4" name="Picture 6" descr="DSCF0042"/>
          <p:cNvPicPr>
            <a:picLocks noChangeAspect="1" noChangeArrowheads="1"/>
          </p:cNvPicPr>
          <p:nvPr/>
        </p:nvPicPr>
        <p:blipFill>
          <a:blip r:embed="rId3" cstate="print"/>
          <a:srcRect l="833" t="17976" r="17171"/>
          <a:stretch>
            <a:fillRect/>
          </a:stretch>
        </p:blipFill>
        <p:spPr bwMode="auto">
          <a:xfrm>
            <a:off x="6553200" y="1143000"/>
            <a:ext cx="2057400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Spring Transition Within Colony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219200"/>
            <a:ext cx="8989601" cy="4710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27568</TotalTime>
  <Words>1177</Words>
  <Application>Microsoft Office PowerPoint</Application>
  <PresentationFormat>On-screen Show (4:3)</PresentationFormat>
  <Paragraphs>212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Calibri</vt:lpstr>
      <vt:lpstr>Franklin Gothic Book</vt:lpstr>
      <vt:lpstr>Perpetua</vt:lpstr>
      <vt:lpstr>Wingdings 2</vt:lpstr>
      <vt:lpstr>Equity</vt:lpstr>
      <vt:lpstr>Seasonal Management of Beekeeping</vt:lpstr>
      <vt:lpstr>Overview</vt:lpstr>
      <vt:lpstr>Beekeeping Rules</vt:lpstr>
      <vt:lpstr>Good Management Practices</vt:lpstr>
      <vt:lpstr>Colony Population Life-Cycle</vt:lpstr>
      <vt:lpstr>Winter Management (Dec – Feb)</vt:lpstr>
      <vt:lpstr>Winter Management (Dec – Feb)</vt:lpstr>
      <vt:lpstr>Winter Management (Dec – Feb)</vt:lpstr>
      <vt:lpstr>Spring Transition Within Colony</vt:lpstr>
      <vt:lpstr>Spring Management (Mar – May)</vt:lpstr>
      <vt:lpstr>Spring Management (Mar – May)</vt:lpstr>
      <vt:lpstr>Spring Management (Mar – May)</vt:lpstr>
      <vt:lpstr>Ratios for Sugar Feeding</vt:lpstr>
      <vt:lpstr>Reversing Hive Bodies</vt:lpstr>
      <vt:lpstr>Adding Honey Supers</vt:lpstr>
      <vt:lpstr>Summer Management (Jun – Aug)</vt:lpstr>
      <vt:lpstr>Summer Management (Jun – Aug)</vt:lpstr>
      <vt:lpstr>Summer Management (Jun – Aug)</vt:lpstr>
      <vt:lpstr>Fall Management (Sep – Nov)</vt:lpstr>
      <vt:lpstr>Fall Management (Sep – Nov)</vt:lpstr>
      <vt:lpstr>Fall Management (Sep – Nov)</vt:lpstr>
      <vt:lpstr>Summary</vt:lpstr>
      <vt:lpstr>Credits / More Info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Gardening for Beekeeping</dc:title>
  <dc:creator>Prate</dc:creator>
  <cp:lastModifiedBy>gary keuffer</cp:lastModifiedBy>
  <cp:revision>44</cp:revision>
  <cp:lastPrinted>2017-06-27T13:12:06Z</cp:lastPrinted>
  <dcterms:created xsi:type="dcterms:W3CDTF">2015-09-01T21:48:19Z</dcterms:created>
  <dcterms:modified xsi:type="dcterms:W3CDTF">2019-03-11T17:31:07Z</dcterms:modified>
</cp:coreProperties>
</file>